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1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EB554B7-A13B-4DAF-A04E-67A5D33108D4}" type="datetimeFigureOut">
              <a:rPr lang="ru-RU" smtClean="0"/>
              <a:t>21.03.2025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D4053C7-0BC5-4FFE-A1C4-A879EAB9800A}" type="slidenum">
              <a:rPr lang="ru-RU" smtClean="0"/>
              <a:t>‹#›</a:t>
            </a:fld>
            <a:endParaRPr lang="ru-RU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677818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B554B7-A13B-4DAF-A04E-67A5D33108D4}" type="datetimeFigureOut">
              <a:rPr lang="ru-RU" smtClean="0"/>
              <a:t>21.03.2025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4053C7-0BC5-4FFE-A1C4-A879EAB9800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38461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B554B7-A13B-4DAF-A04E-67A5D33108D4}" type="datetimeFigureOut">
              <a:rPr lang="ru-RU" smtClean="0"/>
              <a:t>21.03.2025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4053C7-0BC5-4FFE-A1C4-A879EAB9800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74324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B554B7-A13B-4DAF-A04E-67A5D33108D4}" type="datetimeFigureOut">
              <a:rPr lang="ru-RU" smtClean="0"/>
              <a:t>21.03.2025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4053C7-0BC5-4FFE-A1C4-A879EAB9800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33165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B554B7-A13B-4DAF-A04E-67A5D33108D4}" type="datetimeFigureOut">
              <a:rPr lang="ru-RU" smtClean="0"/>
              <a:t>21.03.2025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4053C7-0BC5-4FFE-A1C4-A879EAB9800A}" type="slidenum">
              <a:rPr lang="ru-RU" smtClean="0"/>
              <a:t>‹#›</a:t>
            </a:fld>
            <a:endParaRPr lang="ru-RU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937119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B554B7-A13B-4DAF-A04E-67A5D33108D4}" type="datetimeFigureOut">
              <a:rPr lang="ru-RU" smtClean="0"/>
              <a:t>21.03.2025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4053C7-0BC5-4FFE-A1C4-A879EAB9800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05325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B554B7-A13B-4DAF-A04E-67A5D33108D4}" type="datetimeFigureOut">
              <a:rPr lang="ru-RU" smtClean="0"/>
              <a:t>21.03.2025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4053C7-0BC5-4FFE-A1C4-A879EAB9800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24946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B554B7-A13B-4DAF-A04E-67A5D33108D4}" type="datetimeFigureOut">
              <a:rPr lang="ru-RU" smtClean="0"/>
              <a:t>21.03.2025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4053C7-0BC5-4FFE-A1C4-A879EAB9800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34770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B554B7-A13B-4DAF-A04E-67A5D33108D4}" type="datetimeFigureOut">
              <a:rPr lang="ru-RU" smtClean="0"/>
              <a:t>21.03.2025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4053C7-0BC5-4FFE-A1C4-A879EAB9800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67882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B554B7-A13B-4DAF-A04E-67A5D33108D4}" type="datetimeFigureOut">
              <a:rPr lang="ru-RU" smtClean="0"/>
              <a:t>21.03.2025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4053C7-0BC5-4FFE-A1C4-A879EAB9800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23004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B554B7-A13B-4DAF-A04E-67A5D33108D4}" type="datetimeFigureOut">
              <a:rPr lang="ru-RU" smtClean="0"/>
              <a:t>21.03.2025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4053C7-0BC5-4FFE-A1C4-A879EAB9800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63821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2EB554B7-A13B-4DAF-A04E-67A5D33108D4}" type="datetimeFigureOut">
              <a:rPr lang="ru-RU" smtClean="0"/>
              <a:t>21.03.2025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7D4053C7-0BC5-4FFE-A1C4-A879EAB9800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34178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0891C490-1307-9F4A-FBF5-59D5C01A550F}"/>
              </a:ext>
            </a:extLst>
          </p:cNvPr>
          <p:cNvSpPr txBox="1"/>
          <p:nvPr/>
        </p:nvSpPr>
        <p:spPr>
          <a:xfrm>
            <a:off x="2148841" y="1371600"/>
            <a:ext cx="770433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АВТОМАТИЧЕСКАЯ КОРМУШКА ДЛЯ ДОМАШНИХ ЖИВОТНЫХ: УСТРОЙСТВО, КОТОРОЕ АВТОМАТИЧЕСКИ ВЫДАЁТ КОРМ В ОПРЕДЕЛЁННОЕ ВРЕМЯ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1027168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27EA3B7-9E49-259A-F5F9-E4263D00FDDF}"/>
              </a:ext>
            </a:extLst>
          </p:cNvPr>
          <p:cNvSpPr txBox="1"/>
          <p:nvPr/>
        </p:nvSpPr>
        <p:spPr>
          <a:xfrm>
            <a:off x="402336" y="398258"/>
            <a:ext cx="11237976" cy="59400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Bef>
                <a:spcPts val="1800"/>
              </a:spcBef>
              <a:spcAft>
                <a:spcPts val="1200"/>
              </a:spcAft>
              <a:buNone/>
            </a:pPr>
            <a:r>
              <a:rPr lang="ru-RU" sz="1200" b="1" i="0" dirty="0">
                <a:solidFill>
                  <a:srgbClr val="24292F"/>
                </a:solidFill>
                <a:effectLst/>
                <a:latin typeface="Noto Sans" panose="020B0502040504020204" pitchFamily="34" charset="0"/>
              </a:rPr>
              <a:t>Основные компоненты:</a:t>
            </a:r>
          </a:p>
          <a:p>
            <a:pPr algn="l">
              <a:spcBef>
                <a:spcPts val="120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ru-RU" sz="1200" b="1" i="0" dirty="0" err="1">
                <a:solidFill>
                  <a:srgbClr val="24292F"/>
                </a:solidFill>
                <a:effectLst/>
                <a:latin typeface="Noto Sans" panose="020B0502040504020204" pitchFamily="34" charset="0"/>
              </a:rPr>
              <a:t>Arduino</a:t>
            </a:r>
            <a:r>
              <a:rPr lang="ru-RU" sz="1200" b="1" i="0" dirty="0">
                <a:solidFill>
                  <a:srgbClr val="24292F"/>
                </a:solidFill>
                <a:effectLst/>
                <a:latin typeface="Noto Sans" panose="020B0502040504020204" pitchFamily="34" charset="0"/>
              </a:rPr>
              <a:t> (например, </a:t>
            </a:r>
            <a:r>
              <a:rPr lang="ru-RU" sz="1200" b="1" i="0" dirty="0" err="1">
                <a:solidFill>
                  <a:srgbClr val="24292F"/>
                </a:solidFill>
                <a:effectLst/>
                <a:latin typeface="Noto Sans" panose="020B0502040504020204" pitchFamily="34" charset="0"/>
              </a:rPr>
              <a:t>Arduino</a:t>
            </a:r>
            <a:r>
              <a:rPr lang="ru-RU" sz="1200" b="1" i="0" dirty="0">
                <a:solidFill>
                  <a:srgbClr val="24292F"/>
                </a:solidFill>
                <a:effectLst/>
                <a:latin typeface="Noto Sans" panose="020B0502040504020204" pitchFamily="34" charset="0"/>
              </a:rPr>
              <a:t> </a:t>
            </a:r>
            <a:r>
              <a:rPr lang="ru-RU" sz="1200" b="1" i="0" dirty="0" err="1">
                <a:solidFill>
                  <a:srgbClr val="24292F"/>
                </a:solidFill>
                <a:effectLst/>
                <a:latin typeface="Noto Sans" panose="020B0502040504020204" pitchFamily="34" charset="0"/>
              </a:rPr>
              <a:t>Uno</a:t>
            </a:r>
            <a:r>
              <a:rPr lang="ru-RU" sz="1200" b="1" i="0" dirty="0">
                <a:solidFill>
                  <a:srgbClr val="24292F"/>
                </a:solidFill>
                <a:effectLst/>
                <a:latin typeface="Noto Sans" panose="020B0502040504020204" pitchFamily="34" charset="0"/>
              </a:rPr>
              <a:t>)</a:t>
            </a:r>
            <a:r>
              <a:rPr lang="ru-RU" sz="1200" b="0" i="0" dirty="0">
                <a:solidFill>
                  <a:srgbClr val="24292F"/>
                </a:solidFill>
                <a:effectLst/>
                <a:latin typeface="Noto Sans" panose="020B0502040504020204" pitchFamily="34" charset="0"/>
              </a:rPr>
              <a:t>:</a:t>
            </a:r>
          </a:p>
          <a:p>
            <a:pPr marL="742950" lvl="1" indent="-285750" algn="l">
              <a:spcAft>
                <a:spcPts val="1200"/>
              </a:spcAft>
              <a:buFont typeface="+mj-lt"/>
              <a:buAutoNum type="arabicPeriod"/>
            </a:pPr>
            <a:r>
              <a:rPr lang="ru-RU" sz="1200" b="0" i="0" dirty="0">
                <a:solidFill>
                  <a:srgbClr val="24292F"/>
                </a:solidFill>
                <a:effectLst/>
                <a:latin typeface="Noto Sans" panose="020B0502040504020204" pitchFamily="34" charset="0"/>
              </a:rPr>
              <a:t>Стоимость: около 500-1000 рублей.</a:t>
            </a:r>
          </a:p>
          <a:p>
            <a:pPr algn="l">
              <a:spcBef>
                <a:spcPts val="120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ru-RU" sz="1200" b="1" i="0" dirty="0">
                <a:solidFill>
                  <a:srgbClr val="24292F"/>
                </a:solidFill>
                <a:effectLst/>
                <a:latin typeface="Noto Sans" panose="020B0502040504020204" pitchFamily="34" charset="0"/>
              </a:rPr>
              <a:t>Модуль RTC (Real Time </a:t>
            </a:r>
            <a:r>
              <a:rPr lang="ru-RU" sz="1200" b="1" i="0" dirty="0" err="1">
                <a:solidFill>
                  <a:srgbClr val="24292F"/>
                </a:solidFill>
                <a:effectLst/>
                <a:latin typeface="Noto Sans" panose="020B0502040504020204" pitchFamily="34" charset="0"/>
              </a:rPr>
              <a:t>Clock</a:t>
            </a:r>
            <a:r>
              <a:rPr lang="ru-RU" sz="1200" b="1" i="0" dirty="0">
                <a:solidFill>
                  <a:srgbClr val="24292F"/>
                </a:solidFill>
                <a:effectLst/>
                <a:latin typeface="Noto Sans" panose="020B0502040504020204" pitchFamily="34" charset="0"/>
              </a:rPr>
              <a:t>)</a:t>
            </a:r>
            <a:r>
              <a:rPr lang="ru-RU" sz="1200" b="0" i="0" dirty="0">
                <a:solidFill>
                  <a:srgbClr val="24292F"/>
                </a:solidFill>
                <a:effectLst/>
                <a:latin typeface="Noto Sans" panose="020B0502040504020204" pitchFamily="34" charset="0"/>
              </a:rPr>
              <a:t>:</a:t>
            </a:r>
          </a:p>
          <a:p>
            <a:pPr marL="742950" lvl="1" indent="-285750" algn="l">
              <a:spcAft>
                <a:spcPts val="1200"/>
              </a:spcAft>
              <a:buFont typeface="+mj-lt"/>
              <a:buAutoNum type="arabicPeriod"/>
            </a:pPr>
            <a:r>
              <a:rPr lang="ru-RU" sz="1200" b="0" i="0" dirty="0">
                <a:solidFill>
                  <a:srgbClr val="24292F"/>
                </a:solidFill>
                <a:effectLst/>
                <a:latin typeface="Noto Sans" panose="020B0502040504020204" pitchFamily="34" charset="0"/>
              </a:rPr>
              <a:t>Для установки времени кормления.</a:t>
            </a:r>
          </a:p>
          <a:p>
            <a:pPr marL="742950" lvl="1" indent="-285750" algn="l">
              <a:spcAft>
                <a:spcPts val="1200"/>
              </a:spcAft>
              <a:buFont typeface="+mj-lt"/>
              <a:buAutoNum type="arabicPeriod"/>
            </a:pPr>
            <a:r>
              <a:rPr lang="ru-RU" sz="1200" b="0" i="0" dirty="0">
                <a:solidFill>
                  <a:srgbClr val="24292F"/>
                </a:solidFill>
                <a:effectLst/>
                <a:latin typeface="Noto Sans" panose="020B0502040504020204" pitchFamily="34" charset="0"/>
              </a:rPr>
              <a:t>Стоимость: около 150-300 рублей.</a:t>
            </a:r>
          </a:p>
          <a:p>
            <a:pPr algn="l">
              <a:spcBef>
                <a:spcPts val="120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ru-RU" sz="1200" b="1" i="0" dirty="0">
                <a:solidFill>
                  <a:srgbClr val="24292F"/>
                </a:solidFill>
                <a:effectLst/>
                <a:latin typeface="Noto Sans" panose="020B0502040504020204" pitchFamily="34" charset="0"/>
              </a:rPr>
              <a:t>Сервопривод или мотор (в зависимости от конструкции)</a:t>
            </a:r>
            <a:r>
              <a:rPr lang="ru-RU" sz="1200" b="0" i="0" dirty="0">
                <a:solidFill>
                  <a:srgbClr val="24292F"/>
                </a:solidFill>
                <a:effectLst/>
                <a:latin typeface="Noto Sans" panose="020B0502040504020204" pitchFamily="34" charset="0"/>
              </a:rPr>
              <a:t>:</a:t>
            </a:r>
          </a:p>
          <a:p>
            <a:pPr marL="742950" lvl="1" indent="-285750" algn="l">
              <a:spcAft>
                <a:spcPts val="1200"/>
              </a:spcAft>
              <a:buFont typeface="+mj-lt"/>
              <a:buAutoNum type="arabicPeriod"/>
            </a:pPr>
            <a:r>
              <a:rPr lang="ru-RU" sz="1200" b="0" i="0" dirty="0">
                <a:solidFill>
                  <a:srgbClr val="24292F"/>
                </a:solidFill>
                <a:effectLst/>
                <a:latin typeface="Noto Sans" panose="020B0502040504020204" pitchFamily="34" charset="0"/>
              </a:rPr>
              <a:t>Для механизма выдачи корма.</a:t>
            </a:r>
          </a:p>
          <a:p>
            <a:pPr marL="742950" lvl="1" indent="-285750" algn="l">
              <a:spcAft>
                <a:spcPts val="1200"/>
              </a:spcAft>
              <a:buFont typeface="+mj-lt"/>
              <a:buAutoNum type="arabicPeriod"/>
            </a:pPr>
            <a:r>
              <a:rPr lang="ru-RU" sz="1200" b="0" i="0" dirty="0">
                <a:solidFill>
                  <a:srgbClr val="24292F"/>
                </a:solidFill>
                <a:effectLst/>
                <a:latin typeface="Noto Sans" panose="020B0502040504020204" pitchFamily="34" charset="0"/>
              </a:rPr>
              <a:t>Стоимость: около 300-600 рублей.</a:t>
            </a:r>
          </a:p>
          <a:p>
            <a:pPr algn="l">
              <a:spcBef>
                <a:spcPts val="120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ru-RU" sz="1200" b="1" i="0" dirty="0">
                <a:solidFill>
                  <a:srgbClr val="24292F"/>
                </a:solidFill>
                <a:effectLst/>
                <a:latin typeface="Noto Sans" panose="020B0502040504020204" pitchFamily="34" charset="0"/>
              </a:rPr>
              <a:t>Датчики (например, ультразвуковой датчик для определения уровня корма)</a:t>
            </a:r>
            <a:r>
              <a:rPr lang="ru-RU" sz="1200" b="0" i="0" dirty="0">
                <a:solidFill>
                  <a:srgbClr val="24292F"/>
                </a:solidFill>
                <a:effectLst/>
                <a:latin typeface="Noto Sans" panose="020B0502040504020204" pitchFamily="34" charset="0"/>
              </a:rPr>
              <a:t>:</a:t>
            </a:r>
          </a:p>
          <a:p>
            <a:pPr marL="742950" lvl="1" indent="-285750" algn="l">
              <a:spcAft>
                <a:spcPts val="1200"/>
              </a:spcAft>
              <a:buFont typeface="+mj-lt"/>
              <a:buAutoNum type="arabicPeriod"/>
            </a:pPr>
            <a:r>
              <a:rPr lang="ru-RU" sz="1200" b="0" i="0" dirty="0">
                <a:solidFill>
                  <a:srgbClr val="24292F"/>
                </a:solidFill>
                <a:effectLst/>
                <a:latin typeface="Noto Sans" panose="020B0502040504020204" pitchFamily="34" charset="0"/>
              </a:rPr>
              <a:t>Стоимость: около 200-400 рублей.</a:t>
            </a:r>
          </a:p>
          <a:p>
            <a:pPr algn="l">
              <a:spcBef>
                <a:spcPts val="120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ru-RU" sz="1200" b="1" i="0" dirty="0">
                <a:solidFill>
                  <a:srgbClr val="24292F"/>
                </a:solidFill>
                <a:effectLst/>
                <a:latin typeface="Noto Sans" panose="020B0502040504020204" pitchFamily="34" charset="0"/>
              </a:rPr>
              <a:t>Корпус (можно использовать пластиковую коробку или 3D-печать)</a:t>
            </a:r>
            <a:r>
              <a:rPr lang="ru-RU" sz="1200" b="0" i="0" dirty="0">
                <a:solidFill>
                  <a:srgbClr val="24292F"/>
                </a:solidFill>
                <a:effectLst/>
                <a:latin typeface="Noto Sans" panose="020B0502040504020204" pitchFamily="34" charset="0"/>
              </a:rPr>
              <a:t>:</a:t>
            </a:r>
          </a:p>
          <a:p>
            <a:pPr marL="742950" lvl="1" indent="-285750" algn="l">
              <a:spcAft>
                <a:spcPts val="1200"/>
              </a:spcAft>
              <a:buFont typeface="+mj-lt"/>
              <a:buAutoNum type="arabicPeriod"/>
            </a:pPr>
            <a:r>
              <a:rPr lang="ru-RU" sz="1200" b="0" i="0" dirty="0">
                <a:solidFill>
                  <a:srgbClr val="24292F"/>
                </a:solidFill>
                <a:effectLst/>
                <a:latin typeface="Noto Sans" panose="020B0502040504020204" pitchFamily="34" charset="0"/>
              </a:rPr>
              <a:t>Стоимость: около 300-1000 рублей.</a:t>
            </a:r>
          </a:p>
          <a:p>
            <a:pPr algn="l">
              <a:spcBef>
                <a:spcPts val="120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ru-RU" sz="1200" b="1" i="0" dirty="0">
                <a:solidFill>
                  <a:srgbClr val="24292F"/>
                </a:solidFill>
                <a:effectLst/>
                <a:latin typeface="Noto Sans" panose="020B0502040504020204" pitchFamily="34" charset="0"/>
              </a:rPr>
              <a:t>Провода и соединения</a:t>
            </a:r>
            <a:r>
              <a:rPr lang="ru-RU" sz="1200" b="0" i="0" dirty="0">
                <a:solidFill>
                  <a:srgbClr val="24292F"/>
                </a:solidFill>
                <a:effectLst/>
                <a:latin typeface="Noto Sans" panose="020B0502040504020204" pitchFamily="34" charset="0"/>
              </a:rPr>
              <a:t>:</a:t>
            </a:r>
          </a:p>
          <a:p>
            <a:pPr marL="742950" lvl="1" indent="-285750" algn="l">
              <a:spcAft>
                <a:spcPts val="1200"/>
              </a:spcAft>
              <a:buFont typeface="+mj-lt"/>
              <a:buAutoNum type="arabicPeriod"/>
            </a:pPr>
            <a:r>
              <a:rPr lang="ru-RU" sz="1200" b="0" i="0" dirty="0">
                <a:solidFill>
                  <a:srgbClr val="24292F"/>
                </a:solidFill>
                <a:effectLst/>
                <a:latin typeface="Noto Sans" panose="020B0502040504020204" pitchFamily="34" charset="0"/>
              </a:rPr>
              <a:t>Стоимость: около 100-200 рублей.</a:t>
            </a:r>
          </a:p>
        </p:txBody>
      </p:sp>
    </p:spTree>
    <p:extLst>
      <p:ext uri="{BB962C8B-B14F-4D97-AF65-F5344CB8AC3E}">
        <p14:creationId xmlns:p14="http://schemas.microsoft.com/office/powerpoint/2010/main" val="23320437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6CEB057-FCB2-9F87-EA23-3EE0D6709987}"/>
              </a:ext>
            </a:extLst>
          </p:cNvPr>
          <p:cNvSpPr txBox="1"/>
          <p:nvPr/>
        </p:nvSpPr>
        <p:spPr>
          <a:xfrm>
            <a:off x="578358" y="495991"/>
            <a:ext cx="6094476" cy="33239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Bef>
                <a:spcPts val="1200"/>
              </a:spcBef>
              <a:spcAft>
                <a:spcPts val="1200"/>
              </a:spcAft>
            </a:pPr>
            <a:r>
              <a:rPr lang="en-US" sz="1200" b="1" i="0" dirty="0">
                <a:solidFill>
                  <a:srgbClr val="24292F"/>
                </a:solidFill>
                <a:effectLst/>
                <a:latin typeface="Noto Sans" panose="020B0502040504020204" pitchFamily="34" charset="0"/>
              </a:rPr>
              <a:t>7.</a:t>
            </a:r>
            <a:r>
              <a:rPr lang="ru-RU" sz="1200" b="1" i="0" dirty="0">
                <a:solidFill>
                  <a:srgbClr val="24292F"/>
                </a:solidFill>
                <a:effectLst/>
                <a:latin typeface="Noto Sans" panose="020B0502040504020204" pitchFamily="34" charset="0"/>
              </a:rPr>
              <a:t>Блок питания (если не используете USB)</a:t>
            </a:r>
            <a:r>
              <a:rPr lang="ru-RU" sz="1200" b="0" i="0" dirty="0">
                <a:solidFill>
                  <a:srgbClr val="24292F"/>
                </a:solidFill>
                <a:effectLst/>
                <a:latin typeface="Noto Sans" panose="020B0502040504020204" pitchFamily="34" charset="0"/>
              </a:rPr>
              <a:t>:</a:t>
            </a:r>
          </a:p>
          <a:p>
            <a:pPr marL="742950" lvl="1" indent="-285750" algn="l">
              <a:spcAft>
                <a:spcPts val="1200"/>
              </a:spcAft>
              <a:buFont typeface="+mj-lt"/>
              <a:buAutoNum type="arabicPeriod"/>
            </a:pPr>
            <a:r>
              <a:rPr lang="ru-RU" sz="1200" b="0" i="0" dirty="0">
                <a:solidFill>
                  <a:srgbClr val="24292F"/>
                </a:solidFill>
                <a:effectLst/>
                <a:latin typeface="Noto Sans" panose="020B0502040504020204" pitchFamily="34" charset="0"/>
              </a:rPr>
              <a:t>Стоимость: около 200-400 рублей.</a:t>
            </a:r>
          </a:p>
          <a:p>
            <a:pPr algn="l">
              <a:spcBef>
                <a:spcPts val="1800"/>
              </a:spcBef>
              <a:spcAft>
                <a:spcPts val="1200"/>
              </a:spcAft>
              <a:buNone/>
            </a:pPr>
            <a:r>
              <a:rPr lang="ru-RU" sz="1200" b="1" i="0" dirty="0">
                <a:solidFill>
                  <a:srgbClr val="24292F"/>
                </a:solidFill>
                <a:effectLst/>
                <a:latin typeface="Noto Sans" panose="020B0502040504020204" pitchFamily="34" charset="0"/>
              </a:rPr>
              <a:t>Примерная стоимость:</a:t>
            </a:r>
          </a:p>
          <a:p>
            <a:pPr algn="l">
              <a:spcAft>
                <a:spcPts val="1200"/>
              </a:spcAft>
              <a:buNone/>
            </a:pPr>
            <a:r>
              <a:rPr lang="ru-RU" sz="1200" b="0" i="0" dirty="0">
                <a:solidFill>
                  <a:srgbClr val="24292F"/>
                </a:solidFill>
                <a:effectLst/>
                <a:latin typeface="Noto Sans" panose="020B0502040504020204" pitchFamily="34" charset="0"/>
              </a:rPr>
              <a:t>Если сложить все вышеуказанные компоненты, то общая стоимость может варьироваться от 1850 до 3900 рублей, в зависимости от выбора компонентов и их качества.</a:t>
            </a:r>
          </a:p>
          <a:p>
            <a:pPr algn="l">
              <a:spcBef>
                <a:spcPts val="1800"/>
              </a:spcBef>
              <a:spcAft>
                <a:spcPts val="1200"/>
              </a:spcAft>
              <a:buNone/>
            </a:pPr>
            <a:r>
              <a:rPr lang="ru-RU" sz="1200" b="1" i="0" dirty="0">
                <a:solidFill>
                  <a:srgbClr val="24292F"/>
                </a:solidFill>
                <a:effectLst/>
                <a:latin typeface="Noto Sans" panose="020B0502040504020204" pitchFamily="34" charset="0"/>
              </a:rPr>
              <a:t>Дополнительные расходы:</a:t>
            </a:r>
          </a:p>
          <a:p>
            <a:pPr algn="l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ru-RU" sz="1200" b="1" i="0" dirty="0">
                <a:solidFill>
                  <a:srgbClr val="24292F"/>
                </a:solidFill>
                <a:effectLst/>
                <a:latin typeface="Noto Sans" panose="020B0502040504020204" pitchFamily="34" charset="0"/>
              </a:rPr>
              <a:t>Инструменты</a:t>
            </a:r>
            <a:r>
              <a:rPr lang="ru-RU" sz="1200" b="0" i="0" dirty="0">
                <a:solidFill>
                  <a:srgbClr val="24292F"/>
                </a:solidFill>
                <a:effectLst/>
                <a:latin typeface="Noto Sans" panose="020B0502040504020204" pitchFamily="34" charset="0"/>
              </a:rPr>
              <a:t>: Если у вас их нет, возможно, вам понадобятся инструменты для сборки (паяльник, отвертки и т.д.).</a:t>
            </a:r>
          </a:p>
          <a:p>
            <a:pPr algn="l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ru-RU" sz="1200" b="1" i="0" dirty="0">
                <a:solidFill>
                  <a:srgbClr val="24292F"/>
                </a:solidFill>
                <a:effectLst/>
                <a:latin typeface="Noto Sans" panose="020B0502040504020204" pitchFamily="34" charset="0"/>
              </a:rPr>
              <a:t>Программное обеспечение</a:t>
            </a:r>
            <a:r>
              <a:rPr lang="ru-RU" sz="1200" b="0" i="0" dirty="0">
                <a:solidFill>
                  <a:srgbClr val="24292F"/>
                </a:solidFill>
                <a:effectLst/>
                <a:latin typeface="Noto Sans" panose="020B0502040504020204" pitchFamily="34" charset="0"/>
              </a:rPr>
              <a:t>: Обычно </a:t>
            </a:r>
            <a:r>
              <a:rPr lang="ru-RU" sz="1200" b="0" i="0" dirty="0" err="1">
                <a:solidFill>
                  <a:srgbClr val="24292F"/>
                </a:solidFill>
                <a:effectLst/>
                <a:latin typeface="Noto Sans" panose="020B0502040504020204" pitchFamily="34" charset="0"/>
              </a:rPr>
              <a:t>Arduino</a:t>
            </a:r>
            <a:r>
              <a:rPr lang="ru-RU" sz="1200" b="0" i="0" dirty="0">
                <a:solidFill>
                  <a:srgbClr val="24292F"/>
                </a:solidFill>
                <a:effectLst/>
                <a:latin typeface="Noto Sans" panose="020B0502040504020204" pitchFamily="34" charset="0"/>
              </a:rPr>
              <a:t> IDE бесплатен.</a:t>
            </a:r>
          </a:p>
        </p:txBody>
      </p:sp>
    </p:spTree>
    <p:extLst>
      <p:ext uri="{BB962C8B-B14F-4D97-AF65-F5344CB8AC3E}">
        <p14:creationId xmlns:p14="http://schemas.microsoft.com/office/powerpoint/2010/main" val="3383016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D41B395-6298-7D42-6A33-475D108B1784}"/>
              </a:ext>
            </a:extLst>
          </p:cNvPr>
          <p:cNvSpPr txBox="1"/>
          <p:nvPr/>
        </p:nvSpPr>
        <p:spPr>
          <a:xfrm>
            <a:off x="3048762" y="373118"/>
            <a:ext cx="609447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800" b="1" dirty="0"/>
              <a:t>Краткое описание членов команды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BA091EF-F4C7-C4A8-AD2F-548F2BC541BE}"/>
              </a:ext>
            </a:extLst>
          </p:cNvPr>
          <p:cNvSpPr txBox="1"/>
          <p:nvPr/>
        </p:nvSpPr>
        <p:spPr>
          <a:xfrm>
            <a:off x="5207872" y="1527048"/>
            <a:ext cx="17762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err="1"/>
              <a:t>Батухтин</a:t>
            </a:r>
            <a:r>
              <a:rPr lang="ru-RU" dirty="0"/>
              <a:t> Семён</a:t>
            </a:r>
          </a:p>
        </p:txBody>
      </p:sp>
    </p:spTree>
    <p:extLst>
      <p:ext uri="{BB962C8B-B14F-4D97-AF65-F5344CB8AC3E}">
        <p14:creationId xmlns:p14="http://schemas.microsoft.com/office/powerpoint/2010/main" val="119880461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D4A962F-52B0-3F8E-925E-50CBF6ACBAAF}"/>
              </a:ext>
            </a:extLst>
          </p:cNvPr>
          <p:cNvSpPr txBox="1"/>
          <p:nvPr/>
        </p:nvSpPr>
        <p:spPr>
          <a:xfrm>
            <a:off x="5546394" y="475488"/>
            <a:ext cx="109921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800" b="1" dirty="0"/>
              <a:t>ИТОГ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C08DE0D-79C5-0C85-58C5-3106BEBD2D33}"/>
              </a:ext>
            </a:extLst>
          </p:cNvPr>
          <p:cNvSpPr txBox="1"/>
          <p:nvPr/>
        </p:nvSpPr>
        <p:spPr>
          <a:xfrm>
            <a:off x="358140" y="737098"/>
            <a:ext cx="11622024" cy="58323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Bef>
                <a:spcPts val="1800"/>
              </a:spcBef>
              <a:spcAft>
                <a:spcPts val="1200"/>
              </a:spcAft>
              <a:buNone/>
            </a:pPr>
            <a:r>
              <a:rPr lang="ru-RU" sz="700" b="1" i="0" dirty="0">
                <a:solidFill>
                  <a:srgbClr val="24292F"/>
                </a:solidFill>
                <a:effectLst/>
                <a:latin typeface="Noto Sans" panose="020B0502040504020204" pitchFamily="34" charset="0"/>
              </a:rPr>
              <a:t>1. Компоненты проекта:</a:t>
            </a:r>
          </a:p>
          <a:p>
            <a:pPr algn="l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ru-RU" sz="700" b="1" i="0" dirty="0" err="1">
                <a:solidFill>
                  <a:srgbClr val="24292F"/>
                </a:solidFill>
                <a:effectLst/>
                <a:latin typeface="Noto Sans" panose="020B0502040504020204" pitchFamily="34" charset="0"/>
              </a:rPr>
              <a:t>Arduino</a:t>
            </a:r>
            <a:r>
              <a:rPr lang="ru-RU" sz="700" b="0" i="0" dirty="0">
                <a:solidFill>
                  <a:srgbClr val="24292F"/>
                </a:solidFill>
                <a:effectLst/>
                <a:latin typeface="Noto Sans" panose="020B0502040504020204" pitchFamily="34" charset="0"/>
              </a:rPr>
              <a:t>: Основной контроллер, который управляет работой устройства (500-1000 рублей).</a:t>
            </a:r>
          </a:p>
          <a:p>
            <a:pPr algn="l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ru-RU" sz="700" b="1" i="0" dirty="0">
                <a:solidFill>
                  <a:srgbClr val="24292F"/>
                </a:solidFill>
                <a:effectLst/>
                <a:latin typeface="Noto Sans" panose="020B0502040504020204" pitchFamily="34" charset="0"/>
              </a:rPr>
              <a:t>Модуль RTC</a:t>
            </a:r>
            <a:r>
              <a:rPr lang="ru-RU" sz="700" b="0" i="0" dirty="0">
                <a:solidFill>
                  <a:srgbClr val="24292F"/>
                </a:solidFill>
                <a:effectLst/>
                <a:latin typeface="Noto Sans" panose="020B0502040504020204" pitchFamily="34" charset="0"/>
              </a:rPr>
              <a:t>: Для установки точного времени кормления (150-300 рублей).</a:t>
            </a:r>
          </a:p>
          <a:p>
            <a:pPr algn="l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ru-RU" sz="700" b="1" i="0" dirty="0">
                <a:solidFill>
                  <a:srgbClr val="24292F"/>
                </a:solidFill>
                <a:effectLst/>
                <a:latin typeface="Noto Sans" panose="020B0502040504020204" pitchFamily="34" charset="0"/>
              </a:rPr>
              <a:t>Сервопривод или мотор</a:t>
            </a:r>
            <a:r>
              <a:rPr lang="ru-RU" sz="700" b="0" i="0" dirty="0">
                <a:solidFill>
                  <a:srgbClr val="24292F"/>
                </a:solidFill>
                <a:effectLst/>
                <a:latin typeface="Noto Sans" panose="020B0502040504020204" pitchFamily="34" charset="0"/>
              </a:rPr>
              <a:t>: Механизм, который будет выдавать корм (300-600 рублей).</a:t>
            </a:r>
          </a:p>
          <a:p>
            <a:pPr algn="l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ru-RU" sz="700" b="1" i="0" dirty="0">
                <a:solidFill>
                  <a:srgbClr val="24292F"/>
                </a:solidFill>
                <a:effectLst/>
                <a:latin typeface="Noto Sans" panose="020B0502040504020204" pitchFamily="34" charset="0"/>
              </a:rPr>
              <a:t>Датчики</a:t>
            </a:r>
            <a:r>
              <a:rPr lang="ru-RU" sz="700" b="0" i="0" dirty="0">
                <a:solidFill>
                  <a:srgbClr val="24292F"/>
                </a:solidFill>
                <a:effectLst/>
                <a:latin typeface="Noto Sans" panose="020B0502040504020204" pitchFamily="34" charset="0"/>
              </a:rPr>
              <a:t>: Для определения уровня корма (200-400 рублей).</a:t>
            </a:r>
          </a:p>
          <a:p>
            <a:pPr algn="l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ru-RU" sz="700" b="1" i="0" dirty="0">
                <a:solidFill>
                  <a:srgbClr val="24292F"/>
                </a:solidFill>
                <a:effectLst/>
                <a:latin typeface="Noto Sans" panose="020B0502040504020204" pitchFamily="34" charset="0"/>
              </a:rPr>
              <a:t>Корпус</a:t>
            </a:r>
            <a:r>
              <a:rPr lang="ru-RU" sz="700" b="0" i="0" dirty="0">
                <a:solidFill>
                  <a:srgbClr val="24292F"/>
                </a:solidFill>
                <a:effectLst/>
                <a:latin typeface="Noto Sans" panose="020B0502040504020204" pitchFamily="34" charset="0"/>
              </a:rPr>
              <a:t>: Для размещения всех компонентов (300-1000 рублей).</a:t>
            </a:r>
          </a:p>
          <a:p>
            <a:pPr algn="l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ru-RU" sz="700" b="1" i="0" dirty="0">
                <a:solidFill>
                  <a:srgbClr val="24292F"/>
                </a:solidFill>
                <a:effectLst/>
                <a:latin typeface="Noto Sans" panose="020B0502040504020204" pitchFamily="34" charset="0"/>
              </a:rPr>
              <a:t>Провода и соединения</a:t>
            </a:r>
            <a:r>
              <a:rPr lang="ru-RU" sz="700" b="0" i="0" dirty="0">
                <a:solidFill>
                  <a:srgbClr val="24292F"/>
                </a:solidFill>
                <a:effectLst/>
                <a:latin typeface="Noto Sans" panose="020B0502040504020204" pitchFamily="34" charset="0"/>
              </a:rPr>
              <a:t>: Для подключения всех элементов (100-200 рублей).</a:t>
            </a:r>
          </a:p>
          <a:p>
            <a:pPr algn="l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ru-RU" sz="700" b="1" i="0" dirty="0">
                <a:solidFill>
                  <a:srgbClr val="24292F"/>
                </a:solidFill>
                <a:effectLst/>
                <a:latin typeface="Noto Sans" panose="020B0502040504020204" pitchFamily="34" charset="0"/>
              </a:rPr>
              <a:t>Блок питания</a:t>
            </a:r>
            <a:r>
              <a:rPr lang="ru-RU" sz="700" b="0" i="0" dirty="0">
                <a:solidFill>
                  <a:srgbClr val="24292F"/>
                </a:solidFill>
                <a:effectLst/>
                <a:latin typeface="Noto Sans" panose="020B0502040504020204" pitchFamily="34" charset="0"/>
              </a:rPr>
              <a:t>: Если не используете USB (200-400 рублей).</a:t>
            </a:r>
          </a:p>
          <a:p>
            <a:pPr algn="l">
              <a:spcBef>
                <a:spcPts val="1800"/>
              </a:spcBef>
              <a:spcAft>
                <a:spcPts val="1200"/>
              </a:spcAft>
              <a:buNone/>
            </a:pPr>
            <a:r>
              <a:rPr lang="ru-RU" sz="700" b="1" i="0" dirty="0">
                <a:solidFill>
                  <a:srgbClr val="24292F"/>
                </a:solidFill>
                <a:effectLst/>
                <a:latin typeface="Noto Sans" panose="020B0502040504020204" pitchFamily="34" charset="0"/>
              </a:rPr>
              <a:t>2. Примерная стоимость:</a:t>
            </a:r>
          </a:p>
          <a:p>
            <a:pPr algn="l">
              <a:spcAft>
                <a:spcPts val="1200"/>
              </a:spcAft>
              <a:buNone/>
            </a:pPr>
            <a:r>
              <a:rPr lang="ru-RU" sz="700" b="0" i="0" dirty="0">
                <a:solidFill>
                  <a:srgbClr val="24292F"/>
                </a:solidFill>
                <a:effectLst/>
                <a:latin typeface="Noto Sans" panose="020B0502040504020204" pitchFamily="34" charset="0"/>
              </a:rPr>
              <a:t>Общая стоимость проекта может варьироваться от </a:t>
            </a:r>
            <a:r>
              <a:rPr lang="ru-RU" sz="700" b="1" i="0" dirty="0">
                <a:solidFill>
                  <a:srgbClr val="24292F"/>
                </a:solidFill>
                <a:effectLst/>
                <a:latin typeface="Noto Sans" panose="020B0502040504020204" pitchFamily="34" charset="0"/>
              </a:rPr>
              <a:t>1850 до 3900 рублей</a:t>
            </a:r>
            <a:r>
              <a:rPr lang="ru-RU" sz="700" b="0" i="0" dirty="0">
                <a:solidFill>
                  <a:srgbClr val="24292F"/>
                </a:solidFill>
                <a:effectLst/>
                <a:latin typeface="Noto Sans" panose="020B0502040504020204" pitchFamily="34" charset="0"/>
              </a:rPr>
              <a:t> в зависимости от выбора компонентов и их качества.</a:t>
            </a:r>
          </a:p>
          <a:p>
            <a:pPr algn="l">
              <a:spcBef>
                <a:spcPts val="1800"/>
              </a:spcBef>
              <a:spcAft>
                <a:spcPts val="1200"/>
              </a:spcAft>
              <a:buNone/>
            </a:pPr>
            <a:r>
              <a:rPr lang="ru-RU" sz="700" b="1" i="0" dirty="0">
                <a:solidFill>
                  <a:srgbClr val="24292F"/>
                </a:solidFill>
                <a:effectLst/>
                <a:latin typeface="Noto Sans" panose="020B0502040504020204" pitchFamily="34" charset="0"/>
              </a:rPr>
              <a:t>3. Дополнительные расходы:</a:t>
            </a:r>
          </a:p>
          <a:p>
            <a:pPr algn="l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ru-RU" sz="700" b="0" i="0" dirty="0">
                <a:solidFill>
                  <a:srgbClr val="24292F"/>
                </a:solidFill>
                <a:effectLst/>
                <a:latin typeface="Noto Sans" panose="020B0502040504020204" pitchFamily="34" charset="0"/>
              </a:rPr>
              <a:t>Инструменты для сборки (если их нет).</a:t>
            </a:r>
          </a:p>
          <a:p>
            <a:pPr algn="l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ru-RU" sz="700" b="0" i="0" dirty="0">
                <a:solidFill>
                  <a:srgbClr val="24292F"/>
                </a:solidFill>
                <a:effectLst/>
                <a:latin typeface="Noto Sans" panose="020B0502040504020204" pitchFamily="34" charset="0"/>
              </a:rPr>
              <a:t>Программное обеспечение (</a:t>
            </a:r>
            <a:r>
              <a:rPr lang="ru-RU" sz="700" b="0" i="0" dirty="0" err="1">
                <a:solidFill>
                  <a:srgbClr val="24292F"/>
                </a:solidFill>
                <a:effectLst/>
                <a:latin typeface="Noto Sans" panose="020B0502040504020204" pitchFamily="34" charset="0"/>
              </a:rPr>
              <a:t>Arduino</a:t>
            </a:r>
            <a:r>
              <a:rPr lang="ru-RU" sz="700" b="0" i="0" dirty="0">
                <a:solidFill>
                  <a:srgbClr val="24292F"/>
                </a:solidFill>
                <a:effectLst/>
                <a:latin typeface="Noto Sans" panose="020B0502040504020204" pitchFamily="34" charset="0"/>
              </a:rPr>
              <a:t> IDE, обычно бесплатно).</a:t>
            </a:r>
          </a:p>
          <a:p>
            <a:pPr algn="l">
              <a:spcBef>
                <a:spcPts val="1800"/>
              </a:spcBef>
              <a:spcAft>
                <a:spcPts val="1200"/>
              </a:spcAft>
              <a:buNone/>
            </a:pPr>
            <a:r>
              <a:rPr lang="ru-RU" sz="700" b="1" i="0" dirty="0">
                <a:solidFill>
                  <a:srgbClr val="24292F"/>
                </a:solidFill>
                <a:effectLst/>
                <a:latin typeface="Noto Sans" panose="020B0502040504020204" pitchFamily="34" charset="0"/>
              </a:rPr>
              <a:t>4. Преимущества:</a:t>
            </a:r>
          </a:p>
          <a:p>
            <a:pPr algn="l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ru-RU" sz="700" b="0" i="0" dirty="0">
                <a:solidFill>
                  <a:srgbClr val="24292F"/>
                </a:solidFill>
                <a:effectLst/>
                <a:latin typeface="Noto Sans" panose="020B0502040504020204" pitchFamily="34" charset="0"/>
              </a:rPr>
              <a:t>Автоматизация процесса кормления.</a:t>
            </a:r>
          </a:p>
          <a:p>
            <a:pPr algn="l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ru-RU" sz="700" b="0" i="0" dirty="0">
                <a:solidFill>
                  <a:srgbClr val="24292F"/>
                </a:solidFill>
                <a:effectLst/>
                <a:latin typeface="Noto Sans" panose="020B0502040504020204" pitchFamily="34" charset="0"/>
              </a:rPr>
              <a:t>Поддержка режима кормления для питомца.</a:t>
            </a:r>
          </a:p>
          <a:p>
            <a:pPr algn="l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ru-RU" sz="700" b="0" i="0" dirty="0">
                <a:solidFill>
                  <a:srgbClr val="24292F"/>
                </a:solidFill>
                <a:effectLst/>
                <a:latin typeface="Noto Sans" panose="020B0502040504020204" pitchFamily="34" charset="0"/>
              </a:rPr>
              <a:t>Возможность программирования различных режимов и времени кормления.</a:t>
            </a:r>
          </a:p>
          <a:p>
            <a:pPr algn="l">
              <a:spcBef>
                <a:spcPts val="1800"/>
              </a:spcBef>
              <a:spcAft>
                <a:spcPts val="1200"/>
              </a:spcAft>
              <a:buNone/>
            </a:pPr>
            <a:r>
              <a:rPr lang="ru-RU" sz="700" b="1" i="0" dirty="0">
                <a:solidFill>
                  <a:srgbClr val="24292F"/>
                </a:solidFill>
                <a:effectLst/>
                <a:latin typeface="Noto Sans" panose="020B0502040504020204" pitchFamily="34" charset="0"/>
              </a:rPr>
              <a:t>5. Заключение:</a:t>
            </a:r>
          </a:p>
          <a:p>
            <a:pPr algn="l"/>
            <a:r>
              <a:rPr lang="ru-RU" sz="700" b="0" i="0" dirty="0">
                <a:solidFill>
                  <a:srgbClr val="24292F"/>
                </a:solidFill>
                <a:effectLst/>
                <a:latin typeface="Noto Sans" panose="020B0502040504020204" pitchFamily="34" charset="0"/>
              </a:rPr>
              <a:t>Проект автоматической кормушки на базе </a:t>
            </a:r>
            <a:r>
              <a:rPr lang="ru-RU" sz="700" b="0" i="0" dirty="0" err="1">
                <a:solidFill>
                  <a:srgbClr val="24292F"/>
                </a:solidFill>
                <a:effectLst/>
                <a:latin typeface="Noto Sans" panose="020B0502040504020204" pitchFamily="34" charset="0"/>
              </a:rPr>
              <a:t>Arduino</a:t>
            </a:r>
            <a:r>
              <a:rPr lang="ru-RU" sz="700" b="0" i="0" dirty="0">
                <a:solidFill>
                  <a:srgbClr val="24292F"/>
                </a:solidFill>
                <a:effectLst/>
                <a:latin typeface="Noto Sans" panose="020B0502040504020204" pitchFamily="34" charset="0"/>
              </a:rPr>
              <a:t> не только улучшает жизнь ваших домашних животных, но и предоставляет возможность развивать навыки в электронике и программировании.</a:t>
            </a:r>
          </a:p>
        </p:txBody>
      </p:sp>
    </p:spTree>
    <p:extLst>
      <p:ext uri="{BB962C8B-B14F-4D97-AF65-F5344CB8AC3E}">
        <p14:creationId xmlns:p14="http://schemas.microsoft.com/office/powerpoint/2010/main" val="31849098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BA38008-79AD-6BA6-3E41-EDD085C41203}"/>
              </a:ext>
            </a:extLst>
          </p:cNvPr>
          <p:cNvSpPr txBox="1"/>
          <p:nvPr/>
        </p:nvSpPr>
        <p:spPr>
          <a:xfrm>
            <a:off x="1885950" y="1847749"/>
            <a:ext cx="8803386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ru-RU" sz="2800" b="0" i="0" dirty="0">
                <a:solidFill>
                  <a:srgbClr val="212529"/>
                </a:solidFill>
                <a:effectLst/>
                <a:latin typeface="-apple-system"/>
              </a:rPr>
              <a:t>Разработать и произвести надежную и удобную в использовании автоматическую кормушку для домашних животных, обеспечивающую своевременную и контролируемую выдачу корма, что способствует здоровому питанию питомцев и повышает комфорт владельцев.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DD456EE-40D1-6A63-27BB-C05A1BF95551}"/>
              </a:ext>
            </a:extLst>
          </p:cNvPr>
          <p:cNvSpPr txBox="1"/>
          <p:nvPr/>
        </p:nvSpPr>
        <p:spPr>
          <a:xfrm>
            <a:off x="5542002" y="566928"/>
            <a:ext cx="110799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/>
              <a:t>ЦЕЛЬ</a:t>
            </a:r>
          </a:p>
        </p:txBody>
      </p:sp>
    </p:spTree>
    <p:extLst>
      <p:ext uri="{BB962C8B-B14F-4D97-AF65-F5344CB8AC3E}">
        <p14:creationId xmlns:p14="http://schemas.microsoft.com/office/powerpoint/2010/main" val="42038135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A7023A3-F7BB-132F-882B-F40DF1BEAE93}"/>
              </a:ext>
            </a:extLst>
          </p:cNvPr>
          <p:cNvSpPr txBox="1"/>
          <p:nvPr/>
        </p:nvSpPr>
        <p:spPr>
          <a:xfrm>
            <a:off x="414528" y="1197614"/>
            <a:ext cx="6094476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400" b="0" i="0" dirty="0">
                <a:solidFill>
                  <a:srgbClr val="212529"/>
                </a:solidFill>
                <a:effectLst/>
                <a:latin typeface="-apple-system"/>
              </a:rPr>
              <a:t>Современный ритм жизни диктует свои условия. Все больше людей сталкиваются с необходимостью проводить длительное время вне дома, будь то работа, командировки или социальные мероприятия. В таких обстоятельствах забота о домашних питомцах, особенно в части регулярного и своевременного кормления, становится серьезной проблемой. Традиционные решения, такие как просьбы к друзьям или соседям, не всегда доступны и могут быть проблемны как для владельца, так и для тех, кто оказывает помощь.</a:t>
            </a:r>
            <a:endParaRPr lang="ru-RU" sz="14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2D02C7A-00C2-60E5-9DE2-D987A752B9C7}"/>
              </a:ext>
            </a:extLst>
          </p:cNvPr>
          <p:cNvSpPr txBox="1"/>
          <p:nvPr/>
        </p:nvSpPr>
        <p:spPr>
          <a:xfrm>
            <a:off x="414528" y="3178952"/>
            <a:ext cx="9370314" cy="33239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buNone/>
            </a:pPr>
            <a:r>
              <a:rPr lang="ru-RU" sz="1400" b="1" i="0" dirty="0">
                <a:solidFill>
                  <a:srgbClr val="212529"/>
                </a:solidFill>
                <a:effectLst/>
                <a:latin typeface="-apple-system"/>
              </a:rPr>
              <a:t>В настоящее время существует ряд проблем, связанных с обеспечением своевременного и контролируемого кормления домашних животных:</a:t>
            </a:r>
            <a:endParaRPr lang="ru-RU" sz="1400" b="0" i="0" dirty="0">
              <a:solidFill>
                <a:srgbClr val="212529"/>
              </a:solidFill>
              <a:effectLst/>
              <a:latin typeface="-apple-system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ru-RU" sz="1400" b="1" i="0" dirty="0">
                <a:solidFill>
                  <a:srgbClr val="212529"/>
                </a:solidFill>
                <a:effectLst/>
                <a:latin typeface="-apple-system"/>
              </a:rPr>
              <a:t>Неудобство для владельца:</a:t>
            </a:r>
            <a:r>
              <a:rPr lang="ru-RU" sz="1400" b="0" i="0" dirty="0">
                <a:solidFill>
                  <a:srgbClr val="212529"/>
                </a:solidFill>
                <a:effectLst/>
                <a:latin typeface="-apple-system"/>
              </a:rPr>
              <a:t> Владельцам домашних животных приходится адаптировать свой график, чтобы обеспечить регулярное кормление питомца, что может быть проблематично при ненормированном рабочем дне, командировках или отпусках.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sz="1400" b="1" i="0" dirty="0">
                <a:solidFill>
                  <a:srgbClr val="212529"/>
                </a:solidFill>
                <a:effectLst/>
                <a:latin typeface="-apple-system"/>
              </a:rPr>
              <a:t>Зависимость от третьих лиц:</a:t>
            </a:r>
            <a:r>
              <a:rPr lang="ru-RU" sz="1400" b="0" i="0" dirty="0">
                <a:solidFill>
                  <a:srgbClr val="212529"/>
                </a:solidFill>
                <a:effectLst/>
                <a:latin typeface="-apple-system"/>
              </a:rPr>
              <a:t> Обращение за помощью к друзьям, родственникам или соседям создает зависимость и может быть неудобным, особенно в долгосрочной перспективе. Кроме того, не всегда можно быть уверенным в том, что кормление будет осуществлено вовремя и в нужном объеме.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sz="1400" b="1" i="0" dirty="0">
                <a:solidFill>
                  <a:srgbClr val="212529"/>
                </a:solidFill>
                <a:effectLst/>
                <a:latin typeface="-apple-system"/>
              </a:rPr>
              <a:t>Риск перекорма или недокорма:</a:t>
            </a:r>
            <a:r>
              <a:rPr lang="ru-RU" sz="1400" b="0" i="0" dirty="0">
                <a:solidFill>
                  <a:srgbClr val="212529"/>
                </a:solidFill>
                <a:effectLst/>
                <a:latin typeface="-apple-system"/>
              </a:rPr>
              <a:t> Отсутствие точного контроля за размером порций может привести к перекорму или недокорму животного, что негативно сказывается на его здоровье. Перекорм может приводить к ожирению и сопутствующим заболеваниям, а недокорм - к дефициту питательных веществ и общему ухудшению состояния.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sz="1400" b="1" i="0" dirty="0">
                <a:solidFill>
                  <a:srgbClr val="212529"/>
                </a:solidFill>
                <a:effectLst/>
                <a:latin typeface="-apple-system"/>
              </a:rPr>
              <a:t>Проблемы с расписанием кормлений:</a:t>
            </a:r>
            <a:r>
              <a:rPr lang="ru-RU" sz="1400" b="0" i="0" dirty="0">
                <a:solidFill>
                  <a:srgbClr val="212529"/>
                </a:solidFill>
                <a:effectLst/>
                <a:latin typeface="-apple-system"/>
              </a:rPr>
              <a:t> Необходимость строгого соблюдения расписания кормлений, особенно для животных с особыми потребностями (например, при диабете), может быть сложной задачей при отсутствии владельца.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sz="1400" b="1" i="0" dirty="0">
                <a:solidFill>
                  <a:srgbClr val="212529"/>
                </a:solidFill>
                <a:effectLst/>
                <a:latin typeface="-apple-system"/>
              </a:rPr>
              <a:t>Беспокойство владельца:</a:t>
            </a:r>
            <a:r>
              <a:rPr lang="ru-RU" sz="1400" b="0" i="0" dirty="0">
                <a:solidFill>
                  <a:srgbClr val="212529"/>
                </a:solidFill>
                <a:effectLst/>
                <a:latin typeface="-apple-system"/>
              </a:rPr>
              <a:t> Владельцы, находящиеся вдали от дома, часто испытывают беспокойство о том, накормлен ли их питомец, что негативно сказывается на их продуктивности и эмоциональном состоянии.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063162C-4E2A-10E6-BF1E-9C2AF2DAFF14}"/>
              </a:ext>
            </a:extLst>
          </p:cNvPr>
          <p:cNvSpPr txBox="1"/>
          <p:nvPr/>
        </p:nvSpPr>
        <p:spPr>
          <a:xfrm>
            <a:off x="4153662" y="508938"/>
            <a:ext cx="609447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800" b="1" dirty="0"/>
              <a:t>Постановка проблемы</a:t>
            </a:r>
          </a:p>
        </p:txBody>
      </p:sp>
    </p:spTree>
    <p:extLst>
      <p:ext uri="{BB962C8B-B14F-4D97-AF65-F5344CB8AC3E}">
        <p14:creationId xmlns:p14="http://schemas.microsoft.com/office/powerpoint/2010/main" val="16061143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280C4D8B-7C1E-5CAA-2654-AD675CD7D1B2}"/>
              </a:ext>
            </a:extLst>
          </p:cNvPr>
          <p:cNvSpPr txBox="1"/>
          <p:nvPr/>
        </p:nvSpPr>
        <p:spPr>
          <a:xfrm>
            <a:off x="349758" y="1009823"/>
            <a:ext cx="9772650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buNone/>
            </a:pPr>
            <a:r>
              <a:rPr lang="ru-RU" b="1" i="0" dirty="0">
                <a:solidFill>
                  <a:srgbClr val="212529"/>
                </a:solidFill>
                <a:effectLst/>
                <a:latin typeface="-apple-system"/>
              </a:rPr>
              <a:t>Таким образом, существует потребность в автоматизированном решении, которое позволит владельцам домашних животных обеспечить своевременное, контролируемое и надежное кормление питомцев, независимо от их местонахождения. Это факторов:</a:t>
            </a:r>
            <a:endParaRPr lang="ru-RU" b="0" i="0" dirty="0">
              <a:solidFill>
                <a:srgbClr val="212529"/>
              </a:solidFill>
              <a:effectLst/>
              <a:latin typeface="-apple-system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>
                <a:solidFill>
                  <a:srgbClr val="212529"/>
                </a:solidFill>
                <a:effectLst/>
                <a:latin typeface="-apple-system"/>
              </a:rPr>
              <a:t>Надежность и точность работы механизма выдачи корма:</a:t>
            </a:r>
            <a:r>
              <a:rPr lang="ru-RU" b="0" i="0" dirty="0">
                <a:solidFill>
                  <a:srgbClr val="212529"/>
                </a:solidFill>
                <a:effectLst/>
                <a:latin typeface="-apple-system"/>
              </a:rPr>
              <a:t> Кормушка должна стабильно выдавать заданный объем корма в установленное время, не допуская сбоев и погрешностей.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>
                <a:solidFill>
                  <a:srgbClr val="212529"/>
                </a:solidFill>
                <a:effectLst/>
                <a:latin typeface="-apple-system"/>
              </a:rPr>
              <a:t>Простота настройки и управления:</a:t>
            </a:r>
            <a:r>
              <a:rPr lang="ru-RU" b="0" i="0" dirty="0">
                <a:solidFill>
                  <a:srgbClr val="212529"/>
                </a:solidFill>
                <a:effectLst/>
                <a:latin typeface="-apple-system"/>
              </a:rPr>
              <a:t> Интерфейс управления кормушкой должен быть интуитивно понятным и простым в использовании, даже для пользователей, не имеющих специальных технических знаний.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>
                <a:solidFill>
                  <a:srgbClr val="212529"/>
                </a:solidFill>
                <a:effectLst/>
                <a:latin typeface="-apple-system"/>
              </a:rPr>
              <a:t>Безопасность для животного:</a:t>
            </a:r>
            <a:r>
              <a:rPr lang="ru-RU" b="0" i="0" dirty="0">
                <a:solidFill>
                  <a:srgbClr val="212529"/>
                </a:solidFill>
                <a:effectLst/>
                <a:latin typeface="-apple-system"/>
              </a:rPr>
              <a:t> Конструкция кормушки должна исключать возможность травмирования животного, а материалы должны быть безопасными для здоровья.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>
                <a:solidFill>
                  <a:srgbClr val="212529"/>
                </a:solidFill>
                <a:effectLst/>
                <a:latin typeface="-apple-system"/>
              </a:rPr>
              <a:t>Автономность работы:</a:t>
            </a:r>
            <a:r>
              <a:rPr lang="ru-RU" b="0" i="0" dirty="0">
                <a:solidFill>
                  <a:srgbClr val="212529"/>
                </a:solidFill>
                <a:effectLst/>
                <a:latin typeface="-apple-system"/>
              </a:rPr>
              <a:t> Необходимо обеспечить возможность работы кормушки в автономном режиме при отключении электроэнергии или отсутствии интернет-соединения.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>
                <a:solidFill>
                  <a:srgbClr val="212529"/>
                </a:solidFill>
                <a:effectLst/>
                <a:latin typeface="-apple-system"/>
              </a:rPr>
              <a:t>Интеграция с мобильными устройствами и облачными сервисами:</a:t>
            </a:r>
            <a:r>
              <a:rPr lang="ru-RU" b="0" i="0" dirty="0">
                <a:solidFill>
                  <a:srgbClr val="212529"/>
                </a:solidFill>
                <a:effectLst/>
                <a:latin typeface="-apple-system"/>
              </a:rPr>
              <a:t> Возможность управления кормушкой через </a:t>
            </a:r>
            <a:r>
              <a:rPr lang="ru-RU" b="0" i="0" dirty="0" err="1">
                <a:solidFill>
                  <a:srgbClr val="212529"/>
                </a:solidFill>
                <a:effectLst/>
                <a:latin typeface="-apple-system"/>
              </a:rPr>
              <a:t>мобильноествие</a:t>
            </a:r>
            <a:r>
              <a:rPr lang="ru-RU" b="0" i="0" dirty="0">
                <a:solidFill>
                  <a:srgbClr val="212529"/>
                </a:solidFill>
                <a:effectLst/>
                <a:latin typeface="-apple-system"/>
              </a:rPr>
              <a:t> и уверенность владельцам.**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F9A259D-5870-1B58-6BD4-18C217756926}"/>
              </a:ext>
            </a:extLst>
          </p:cNvPr>
          <p:cNvSpPr txBox="1"/>
          <p:nvPr/>
        </p:nvSpPr>
        <p:spPr>
          <a:xfrm>
            <a:off x="4027932" y="391406"/>
            <a:ext cx="609447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800" b="1" dirty="0"/>
              <a:t>Предлагаемое решение</a:t>
            </a:r>
          </a:p>
        </p:txBody>
      </p:sp>
    </p:spTree>
    <p:extLst>
      <p:ext uri="{BB962C8B-B14F-4D97-AF65-F5344CB8AC3E}">
        <p14:creationId xmlns:p14="http://schemas.microsoft.com/office/powerpoint/2010/main" val="10102699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AE7C9DF2-4514-AA9A-73B7-462F6D7DA7E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04975" y="485775"/>
            <a:ext cx="8782050" cy="5886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85616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9FFFEFF-2BF9-E8DB-4E85-9BA4411C26AC}"/>
              </a:ext>
            </a:extLst>
          </p:cNvPr>
          <p:cNvSpPr txBox="1"/>
          <p:nvPr/>
        </p:nvSpPr>
        <p:spPr>
          <a:xfrm>
            <a:off x="348996" y="298630"/>
            <a:ext cx="11713464" cy="654704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1425"/>
              </a:lnSpc>
              <a:buNone/>
            </a:pPr>
            <a:r>
              <a:rPr lang="en-US" sz="1100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#include</a:t>
            </a:r>
            <a:r>
              <a:rPr lang="en-US" sz="11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1100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&lt;</a:t>
            </a:r>
            <a:r>
              <a:rPr lang="en-US" sz="1100" b="0" dirty="0" err="1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Wire.h</a:t>
            </a:r>
            <a:r>
              <a:rPr lang="en-US" sz="1100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&gt;</a:t>
            </a:r>
            <a:endParaRPr lang="en-US" sz="1100" b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pPr>
              <a:lnSpc>
                <a:spcPts val="1425"/>
              </a:lnSpc>
              <a:buNone/>
            </a:pPr>
            <a:r>
              <a:rPr lang="en-US" sz="1100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#include</a:t>
            </a:r>
            <a:r>
              <a:rPr lang="en-US" sz="11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1100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&lt;</a:t>
            </a:r>
            <a:r>
              <a:rPr lang="en-US" sz="1100" b="0" dirty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LiquidCrystal_I2C.h</a:t>
            </a:r>
            <a:r>
              <a:rPr lang="en-US" sz="1100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&gt;</a:t>
            </a:r>
            <a:endParaRPr lang="en-US" sz="1100" b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pPr>
              <a:lnSpc>
                <a:spcPts val="1425"/>
              </a:lnSpc>
              <a:buNone/>
            </a:pPr>
            <a:r>
              <a:rPr lang="en-US" sz="1100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#include</a:t>
            </a:r>
            <a:r>
              <a:rPr lang="en-US" sz="11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1100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&lt;</a:t>
            </a:r>
            <a:r>
              <a:rPr lang="en-US" sz="1100" b="0" dirty="0" err="1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RTClib.h</a:t>
            </a:r>
            <a:r>
              <a:rPr lang="en-US" sz="1100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&gt;</a:t>
            </a:r>
            <a:endParaRPr lang="en-US" sz="1100" b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pPr>
              <a:lnSpc>
                <a:spcPts val="1425"/>
              </a:lnSpc>
              <a:buNone/>
            </a:pPr>
            <a:r>
              <a:rPr lang="en-US" sz="1100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#include</a:t>
            </a:r>
            <a:r>
              <a:rPr lang="en-US" sz="11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1100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&lt;</a:t>
            </a:r>
            <a:r>
              <a:rPr lang="en-US" sz="1100" b="0" dirty="0" err="1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Servo.h</a:t>
            </a:r>
            <a:r>
              <a:rPr lang="en-US" sz="1100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&gt;</a:t>
            </a:r>
            <a:endParaRPr lang="en-US" sz="1100" b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pPr>
              <a:lnSpc>
                <a:spcPts val="1425"/>
              </a:lnSpc>
              <a:buNone/>
            </a:pPr>
            <a:br>
              <a:rPr lang="en-US" sz="11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lang="en-US" sz="1100" b="0" dirty="0">
                <a:solidFill>
                  <a:srgbClr val="727C81"/>
                </a:solidFill>
                <a:effectLst/>
                <a:latin typeface="Consolas" panose="020B0609020204030204" pitchFamily="49" charset="0"/>
              </a:rPr>
              <a:t>// </a:t>
            </a:r>
            <a:r>
              <a:rPr lang="ru-RU" sz="1100" b="0" dirty="0">
                <a:solidFill>
                  <a:srgbClr val="727C81"/>
                </a:solidFill>
                <a:effectLst/>
                <a:latin typeface="Consolas" panose="020B0609020204030204" pitchFamily="49" charset="0"/>
              </a:rPr>
              <a:t>Инициализация компонентов</a:t>
            </a:r>
            <a:endParaRPr lang="ru-RU" sz="1100" b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pPr>
              <a:lnSpc>
                <a:spcPts val="1425"/>
              </a:lnSpc>
              <a:buNone/>
            </a:pPr>
            <a:r>
              <a:rPr lang="en-US" sz="11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RTC_DS1307 </a:t>
            </a:r>
            <a:r>
              <a:rPr lang="en-US" sz="1100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rtc</a:t>
            </a:r>
            <a:r>
              <a:rPr lang="en-US" sz="11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;  </a:t>
            </a:r>
            <a:r>
              <a:rPr lang="en-US" sz="1100" b="0" dirty="0">
                <a:solidFill>
                  <a:srgbClr val="727C81"/>
                </a:solidFill>
                <a:effectLst/>
                <a:latin typeface="Consolas" panose="020B0609020204030204" pitchFamily="49" charset="0"/>
              </a:rPr>
              <a:t>// </a:t>
            </a:r>
            <a:r>
              <a:rPr lang="ru-RU" sz="1100" b="0" dirty="0">
                <a:solidFill>
                  <a:srgbClr val="727C81"/>
                </a:solidFill>
                <a:effectLst/>
                <a:latin typeface="Consolas" panose="020B0609020204030204" pitchFamily="49" charset="0"/>
              </a:rPr>
              <a:t>Используем </a:t>
            </a:r>
            <a:r>
              <a:rPr lang="en-US" sz="1100" b="0" dirty="0">
                <a:solidFill>
                  <a:srgbClr val="727C81"/>
                </a:solidFill>
                <a:effectLst/>
                <a:latin typeface="Consolas" panose="020B0609020204030204" pitchFamily="49" charset="0"/>
              </a:rPr>
              <a:t>DS1307 </a:t>
            </a:r>
            <a:r>
              <a:rPr lang="ru-RU" sz="1100" b="0" dirty="0">
                <a:solidFill>
                  <a:srgbClr val="727C81"/>
                </a:solidFill>
                <a:effectLst/>
                <a:latin typeface="Consolas" panose="020B0609020204030204" pitchFamily="49" charset="0"/>
              </a:rPr>
              <a:t>вместо </a:t>
            </a:r>
            <a:r>
              <a:rPr lang="en-US" sz="1100" b="0" dirty="0">
                <a:solidFill>
                  <a:srgbClr val="727C81"/>
                </a:solidFill>
                <a:effectLst/>
                <a:latin typeface="Consolas" panose="020B0609020204030204" pitchFamily="49" charset="0"/>
              </a:rPr>
              <a:t>DS3231</a:t>
            </a:r>
            <a:endParaRPr lang="en-US" sz="1100" b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pPr>
              <a:lnSpc>
                <a:spcPts val="1425"/>
              </a:lnSpc>
              <a:buNone/>
            </a:pPr>
            <a:r>
              <a:rPr lang="en-US" sz="11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LiquidCrystal_I2C lcd(</a:t>
            </a:r>
            <a:r>
              <a:rPr lang="en-US" sz="1100" b="0" dirty="0">
                <a:solidFill>
                  <a:srgbClr val="3030C0"/>
                </a:solidFill>
                <a:effectLst/>
                <a:latin typeface="Consolas" panose="020B0609020204030204" pitchFamily="49" charset="0"/>
              </a:rPr>
              <a:t>0x27</a:t>
            </a:r>
            <a:r>
              <a:rPr lang="en-US" sz="11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 </a:t>
            </a:r>
            <a:r>
              <a:rPr lang="en-US" sz="1100" b="0" dirty="0">
                <a:solidFill>
                  <a:srgbClr val="098658"/>
                </a:solidFill>
                <a:effectLst/>
                <a:latin typeface="Consolas" panose="020B0609020204030204" pitchFamily="49" charset="0"/>
              </a:rPr>
              <a:t>16</a:t>
            </a:r>
            <a:r>
              <a:rPr lang="en-US" sz="11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 </a:t>
            </a:r>
            <a:r>
              <a:rPr lang="en-US" sz="1100" b="0" dirty="0">
                <a:solidFill>
                  <a:srgbClr val="098658"/>
                </a:solidFill>
                <a:effectLst/>
                <a:latin typeface="Consolas" panose="020B0609020204030204" pitchFamily="49" charset="0"/>
              </a:rPr>
              <a:t>2</a:t>
            </a:r>
            <a:r>
              <a:rPr lang="en-US" sz="11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);</a:t>
            </a:r>
          </a:p>
          <a:p>
            <a:pPr>
              <a:lnSpc>
                <a:spcPts val="1425"/>
              </a:lnSpc>
              <a:buNone/>
            </a:pPr>
            <a:r>
              <a:rPr lang="en-US" sz="11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Servo </a:t>
            </a:r>
            <a:r>
              <a:rPr lang="en-US" sz="1100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feederServo</a:t>
            </a:r>
            <a:r>
              <a:rPr lang="en-US" sz="11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;</a:t>
            </a:r>
          </a:p>
          <a:p>
            <a:pPr>
              <a:lnSpc>
                <a:spcPts val="1425"/>
              </a:lnSpc>
              <a:buNone/>
            </a:pPr>
            <a:br>
              <a:rPr lang="en-US" sz="11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lang="en-US" sz="1100" b="0" dirty="0">
                <a:solidFill>
                  <a:srgbClr val="727C81"/>
                </a:solidFill>
                <a:effectLst/>
                <a:latin typeface="Consolas" panose="020B0609020204030204" pitchFamily="49" charset="0"/>
              </a:rPr>
              <a:t>// </a:t>
            </a:r>
            <a:r>
              <a:rPr lang="ru-RU" sz="1100" b="0" dirty="0">
                <a:solidFill>
                  <a:srgbClr val="727C81"/>
                </a:solidFill>
                <a:effectLst/>
                <a:latin typeface="Consolas" panose="020B0609020204030204" pitchFamily="49" charset="0"/>
              </a:rPr>
              <a:t>Время подачи корма (ЧАСЫ, МИНУТЫ) - теперь не важно, кормим каждую минуту</a:t>
            </a:r>
            <a:endParaRPr lang="ru-RU" sz="1100" b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pPr>
              <a:lnSpc>
                <a:spcPts val="1425"/>
              </a:lnSpc>
              <a:buNone/>
            </a:pPr>
            <a:r>
              <a:rPr lang="ru-RU" sz="1100" b="0" dirty="0">
                <a:solidFill>
                  <a:srgbClr val="727C81"/>
                </a:solidFill>
                <a:effectLst/>
                <a:latin typeface="Consolas" panose="020B0609020204030204" pitchFamily="49" charset="0"/>
              </a:rPr>
              <a:t>//</a:t>
            </a:r>
            <a:r>
              <a:rPr lang="en-US" sz="1100" b="0" dirty="0">
                <a:solidFill>
                  <a:srgbClr val="727C81"/>
                </a:solidFill>
                <a:effectLst/>
                <a:latin typeface="Consolas" panose="020B0609020204030204" pitchFamily="49" charset="0"/>
              </a:rPr>
              <a:t>const int </a:t>
            </a:r>
            <a:r>
              <a:rPr lang="en-US" sz="1100" b="0" dirty="0" err="1">
                <a:solidFill>
                  <a:srgbClr val="727C81"/>
                </a:solidFill>
                <a:effectLst/>
                <a:latin typeface="Consolas" panose="020B0609020204030204" pitchFamily="49" charset="0"/>
              </a:rPr>
              <a:t>feedHour</a:t>
            </a:r>
            <a:r>
              <a:rPr lang="en-US" sz="1100" b="0" dirty="0">
                <a:solidFill>
                  <a:srgbClr val="727C81"/>
                </a:solidFill>
                <a:effectLst/>
                <a:latin typeface="Consolas" panose="020B0609020204030204" pitchFamily="49" charset="0"/>
              </a:rPr>
              <a:t> = 8;</a:t>
            </a:r>
            <a:endParaRPr lang="en-US" sz="1100" b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pPr>
              <a:lnSpc>
                <a:spcPts val="1425"/>
              </a:lnSpc>
              <a:buNone/>
            </a:pPr>
            <a:r>
              <a:rPr lang="en-US" sz="1100" b="0" dirty="0">
                <a:solidFill>
                  <a:srgbClr val="727C81"/>
                </a:solidFill>
                <a:effectLst/>
                <a:latin typeface="Consolas" panose="020B0609020204030204" pitchFamily="49" charset="0"/>
              </a:rPr>
              <a:t>//const int </a:t>
            </a:r>
            <a:r>
              <a:rPr lang="en-US" sz="1100" b="0" dirty="0" err="1">
                <a:solidFill>
                  <a:srgbClr val="727C81"/>
                </a:solidFill>
                <a:effectLst/>
                <a:latin typeface="Consolas" panose="020B0609020204030204" pitchFamily="49" charset="0"/>
              </a:rPr>
              <a:t>feedMinute</a:t>
            </a:r>
            <a:r>
              <a:rPr lang="en-US" sz="1100" b="0" dirty="0">
                <a:solidFill>
                  <a:srgbClr val="727C81"/>
                </a:solidFill>
                <a:effectLst/>
                <a:latin typeface="Consolas" panose="020B0609020204030204" pitchFamily="49" charset="0"/>
              </a:rPr>
              <a:t> = 30;</a:t>
            </a:r>
            <a:endParaRPr lang="en-US" sz="1100" b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pPr>
              <a:lnSpc>
                <a:spcPts val="1425"/>
              </a:lnSpc>
              <a:buNone/>
            </a:pPr>
            <a:br>
              <a:rPr lang="en-US" sz="11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lang="en-US" sz="1100" b="0" dirty="0">
                <a:solidFill>
                  <a:srgbClr val="727C81"/>
                </a:solidFill>
                <a:effectLst/>
                <a:latin typeface="Consolas" panose="020B0609020204030204" pitchFamily="49" charset="0"/>
              </a:rPr>
              <a:t>// </a:t>
            </a:r>
            <a:r>
              <a:rPr lang="ru-RU" sz="1100" b="0" dirty="0">
                <a:solidFill>
                  <a:srgbClr val="727C81"/>
                </a:solidFill>
                <a:effectLst/>
                <a:latin typeface="Consolas" panose="020B0609020204030204" pitchFamily="49" charset="0"/>
              </a:rPr>
              <a:t>Пин, к которому подключен сервомотор</a:t>
            </a:r>
            <a:endParaRPr lang="ru-RU" sz="1100" b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pPr>
              <a:lnSpc>
                <a:spcPts val="1425"/>
              </a:lnSpc>
              <a:buNone/>
            </a:pPr>
            <a:r>
              <a:rPr lang="en-US" sz="1100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const</a:t>
            </a:r>
            <a:r>
              <a:rPr lang="en-US" sz="11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1100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int</a:t>
            </a:r>
            <a:r>
              <a:rPr lang="en-US" sz="11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1100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servoPin</a:t>
            </a:r>
            <a:r>
              <a:rPr lang="en-US" sz="11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= </a:t>
            </a:r>
            <a:r>
              <a:rPr lang="en-US" sz="1100" b="0" dirty="0">
                <a:solidFill>
                  <a:srgbClr val="098658"/>
                </a:solidFill>
                <a:effectLst/>
                <a:latin typeface="Consolas" panose="020B0609020204030204" pitchFamily="49" charset="0"/>
              </a:rPr>
              <a:t>9</a:t>
            </a:r>
            <a:r>
              <a:rPr lang="en-US" sz="11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;</a:t>
            </a:r>
          </a:p>
          <a:p>
            <a:pPr>
              <a:lnSpc>
                <a:spcPts val="1425"/>
              </a:lnSpc>
              <a:buNone/>
            </a:pPr>
            <a:br>
              <a:rPr lang="en-US" sz="11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lang="en-US" sz="1100" b="0" dirty="0">
                <a:solidFill>
                  <a:srgbClr val="727C81"/>
                </a:solidFill>
                <a:effectLst/>
                <a:latin typeface="Consolas" panose="020B0609020204030204" pitchFamily="49" charset="0"/>
              </a:rPr>
              <a:t>// </a:t>
            </a:r>
            <a:r>
              <a:rPr lang="ru-RU" sz="1100" b="0" dirty="0">
                <a:solidFill>
                  <a:srgbClr val="727C81"/>
                </a:solidFill>
                <a:effectLst/>
                <a:latin typeface="Consolas" panose="020B0609020204030204" pitchFamily="49" charset="0"/>
              </a:rPr>
              <a:t>Переменная, чтобы отслеживать, что кормили в эту минуту</a:t>
            </a:r>
            <a:endParaRPr lang="ru-RU" sz="1100" b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pPr>
              <a:lnSpc>
                <a:spcPts val="1425"/>
              </a:lnSpc>
              <a:buNone/>
            </a:pPr>
            <a:r>
              <a:rPr lang="en-US" sz="1100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bool</a:t>
            </a:r>
            <a:r>
              <a:rPr lang="en-US" sz="11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1100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foodDispensedThisMinute</a:t>
            </a:r>
            <a:r>
              <a:rPr lang="en-US" sz="11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= </a:t>
            </a:r>
            <a:r>
              <a:rPr lang="en-US" sz="1100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false</a:t>
            </a:r>
            <a:r>
              <a:rPr lang="en-US" sz="11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;</a:t>
            </a:r>
          </a:p>
          <a:p>
            <a:pPr>
              <a:lnSpc>
                <a:spcPts val="1425"/>
              </a:lnSpc>
              <a:buNone/>
            </a:pPr>
            <a:br>
              <a:rPr lang="en-US" sz="11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lang="en-US" sz="1100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void</a:t>
            </a:r>
            <a:r>
              <a:rPr lang="en-US" sz="11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1100" b="0" dirty="0">
                <a:solidFill>
                  <a:srgbClr val="5E6D03"/>
                </a:solidFill>
                <a:effectLst/>
                <a:latin typeface="Consolas" panose="020B0609020204030204" pitchFamily="49" charset="0"/>
              </a:rPr>
              <a:t>setup</a:t>
            </a:r>
            <a:r>
              <a:rPr lang="en-US" sz="11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() {</a:t>
            </a:r>
          </a:p>
          <a:p>
            <a:pPr>
              <a:lnSpc>
                <a:spcPts val="1425"/>
              </a:lnSpc>
              <a:buNone/>
            </a:pPr>
            <a:r>
              <a:rPr lang="en-US" sz="11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</a:t>
            </a:r>
            <a:r>
              <a:rPr lang="en-US" sz="1100" b="1" dirty="0" err="1">
                <a:solidFill>
                  <a:srgbClr val="E97366"/>
                </a:solidFill>
                <a:effectLst/>
                <a:latin typeface="Consolas" panose="020B0609020204030204" pitchFamily="49" charset="0"/>
              </a:rPr>
              <a:t>Serial</a:t>
            </a:r>
            <a:r>
              <a:rPr lang="en-US" sz="1100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.</a:t>
            </a:r>
            <a:r>
              <a:rPr lang="en-US" sz="1100" b="0" dirty="0" err="1">
                <a:solidFill>
                  <a:srgbClr val="E97366"/>
                </a:solidFill>
                <a:effectLst/>
                <a:latin typeface="Consolas" panose="020B0609020204030204" pitchFamily="49" charset="0"/>
              </a:rPr>
              <a:t>begin</a:t>
            </a:r>
            <a:r>
              <a:rPr lang="en-US" sz="11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1100" b="0" dirty="0">
                <a:solidFill>
                  <a:srgbClr val="098658"/>
                </a:solidFill>
                <a:effectLst/>
                <a:latin typeface="Consolas" panose="020B0609020204030204" pitchFamily="49" charset="0"/>
              </a:rPr>
              <a:t>115200</a:t>
            </a:r>
            <a:r>
              <a:rPr lang="en-US" sz="11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);  </a:t>
            </a:r>
            <a:r>
              <a:rPr lang="en-US" sz="1100" b="0" dirty="0">
                <a:solidFill>
                  <a:srgbClr val="727C81"/>
                </a:solidFill>
                <a:effectLst/>
                <a:latin typeface="Consolas" panose="020B0609020204030204" pitchFamily="49" charset="0"/>
              </a:rPr>
              <a:t>// </a:t>
            </a:r>
            <a:r>
              <a:rPr lang="ru-RU" sz="1100" b="0" dirty="0">
                <a:solidFill>
                  <a:srgbClr val="727C81"/>
                </a:solidFill>
                <a:effectLst/>
                <a:latin typeface="Consolas" panose="020B0609020204030204" pitchFamily="49" charset="0"/>
              </a:rPr>
              <a:t>Инициализация </a:t>
            </a:r>
            <a:r>
              <a:rPr lang="en-US" sz="1100" b="0" dirty="0">
                <a:solidFill>
                  <a:srgbClr val="727C81"/>
                </a:solidFill>
                <a:effectLst/>
                <a:latin typeface="Consolas" panose="020B0609020204030204" pitchFamily="49" charset="0"/>
              </a:rPr>
              <a:t>Serial Monitor </a:t>
            </a:r>
            <a:r>
              <a:rPr lang="ru-RU" sz="1100" b="0" dirty="0">
                <a:solidFill>
                  <a:srgbClr val="727C81"/>
                </a:solidFill>
                <a:effectLst/>
                <a:latin typeface="Consolas" panose="020B0609020204030204" pitchFamily="49" charset="0"/>
              </a:rPr>
              <a:t>для отладки</a:t>
            </a:r>
            <a:endParaRPr lang="ru-RU" sz="1100" b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pPr>
              <a:lnSpc>
                <a:spcPts val="1425"/>
              </a:lnSpc>
              <a:buNone/>
            </a:pPr>
            <a:r>
              <a:rPr lang="ru-RU" sz="11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</a:t>
            </a:r>
            <a:r>
              <a:rPr lang="en-US" sz="1100" b="1" dirty="0" err="1">
                <a:solidFill>
                  <a:srgbClr val="E97366"/>
                </a:solidFill>
                <a:effectLst/>
                <a:latin typeface="Consolas" panose="020B0609020204030204" pitchFamily="49" charset="0"/>
              </a:rPr>
              <a:t>Wire</a:t>
            </a:r>
            <a:r>
              <a:rPr lang="en-US" sz="1100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.</a:t>
            </a:r>
            <a:r>
              <a:rPr lang="en-US" sz="1100" b="0" dirty="0" err="1">
                <a:solidFill>
                  <a:srgbClr val="E97366"/>
                </a:solidFill>
                <a:effectLst/>
                <a:latin typeface="Consolas" panose="020B0609020204030204" pitchFamily="49" charset="0"/>
              </a:rPr>
              <a:t>begin</a:t>
            </a:r>
            <a:r>
              <a:rPr lang="en-US" sz="11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();</a:t>
            </a:r>
          </a:p>
          <a:p>
            <a:pPr>
              <a:lnSpc>
                <a:spcPts val="1425"/>
              </a:lnSpc>
              <a:buNone/>
            </a:pPr>
            <a:r>
              <a:rPr lang="en-US" sz="11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</a:t>
            </a:r>
            <a:r>
              <a:rPr lang="en-US" sz="1100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lcd.init</a:t>
            </a:r>
            <a:r>
              <a:rPr lang="en-US" sz="11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(); </a:t>
            </a:r>
            <a:r>
              <a:rPr lang="en-US" sz="1100" b="0" dirty="0">
                <a:solidFill>
                  <a:srgbClr val="727C81"/>
                </a:solidFill>
                <a:effectLst/>
                <a:latin typeface="Consolas" panose="020B0609020204030204" pitchFamily="49" charset="0"/>
              </a:rPr>
              <a:t>// </a:t>
            </a:r>
            <a:r>
              <a:rPr lang="ru-RU" sz="1100" b="0" dirty="0">
                <a:solidFill>
                  <a:srgbClr val="727C81"/>
                </a:solidFill>
                <a:effectLst/>
                <a:latin typeface="Consolas" panose="020B0609020204030204" pitchFamily="49" charset="0"/>
              </a:rPr>
              <a:t>Инициализация </a:t>
            </a:r>
            <a:r>
              <a:rPr lang="en-US" sz="1100" b="0" dirty="0">
                <a:solidFill>
                  <a:srgbClr val="727C81"/>
                </a:solidFill>
                <a:effectLst/>
                <a:latin typeface="Consolas" panose="020B0609020204030204" pitchFamily="49" charset="0"/>
              </a:rPr>
              <a:t>LCD</a:t>
            </a:r>
            <a:endParaRPr lang="en-US" sz="1100" b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pPr>
              <a:lnSpc>
                <a:spcPts val="1425"/>
              </a:lnSpc>
              <a:buNone/>
            </a:pPr>
            <a:r>
              <a:rPr lang="en-US" sz="11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</a:t>
            </a:r>
            <a:r>
              <a:rPr lang="en-US" sz="1100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lcd.backlight</a:t>
            </a:r>
            <a:r>
              <a:rPr lang="en-US" sz="11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();</a:t>
            </a:r>
          </a:p>
          <a:p>
            <a:pPr>
              <a:lnSpc>
                <a:spcPts val="1425"/>
              </a:lnSpc>
              <a:buNone/>
            </a:pPr>
            <a:r>
              <a:rPr lang="en-US" sz="11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</a:t>
            </a:r>
            <a:r>
              <a:rPr lang="en-US" sz="1100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feederServo.attach</a:t>
            </a:r>
            <a:r>
              <a:rPr lang="en-US" sz="11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1100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servoPin</a:t>
            </a:r>
            <a:r>
              <a:rPr lang="en-US" sz="11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);</a:t>
            </a:r>
          </a:p>
          <a:p>
            <a:pPr>
              <a:lnSpc>
                <a:spcPts val="1425"/>
              </a:lnSpc>
              <a:buNone/>
            </a:pPr>
            <a:br>
              <a:rPr lang="en-US" sz="11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lang="en-US" sz="11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</a:t>
            </a:r>
            <a:r>
              <a:rPr lang="en-US" sz="1100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if</a:t>
            </a:r>
            <a:r>
              <a:rPr lang="en-US" sz="11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(!</a:t>
            </a:r>
            <a:r>
              <a:rPr lang="en-US" sz="1100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rtc.</a:t>
            </a:r>
            <a:r>
              <a:rPr lang="en-US" sz="1100" b="0" dirty="0" err="1">
                <a:solidFill>
                  <a:srgbClr val="E97366"/>
                </a:solidFill>
                <a:effectLst/>
                <a:latin typeface="Consolas" panose="020B0609020204030204" pitchFamily="49" charset="0"/>
              </a:rPr>
              <a:t>begin</a:t>
            </a:r>
            <a:r>
              <a:rPr lang="en-US" sz="11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()) {</a:t>
            </a:r>
          </a:p>
          <a:p>
            <a:pPr>
              <a:lnSpc>
                <a:spcPts val="1425"/>
              </a:lnSpc>
              <a:buNone/>
            </a:pPr>
            <a:r>
              <a:rPr lang="en-US" sz="11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</a:t>
            </a:r>
            <a:r>
              <a:rPr lang="en-US" sz="1100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lcd.clear</a:t>
            </a:r>
            <a:r>
              <a:rPr lang="en-US" sz="11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();</a:t>
            </a:r>
          </a:p>
          <a:p>
            <a:pPr>
              <a:lnSpc>
                <a:spcPts val="1425"/>
              </a:lnSpc>
              <a:buNone/>
            </a:pPr>
            <a:r>
              <a:rPr lang="en-US" sz="11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</a:t>
            </a:r>
            <a:r>
              <a:rPr lang="en-US" sz="1100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lcd.</a:t>
            </a:r>
            <a:r>
              <a:rPr lang="en-US" sz="1100" b="0" dirty="0" err="1">
                <a:solidFill>
                  <a:srgbClr val="E97366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lang="en-US" sz="11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1100" b="0" dirty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"RTC not found!"</a:t>
            </a:r>
            <a:r>
              <a:rPr lang="en-US" sz="11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);</a:t>
            </a:r>
          </a:p>
          <a:p>
            <a:pPr>
              <a:lnSpc>
                <a:spcPts val="1425"/>
              </a:lnSpc>
              <a:buNone/>
            </a:pPr>
            <a:r>
              <a:rPr lang="en-US" sz="11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</a:t>
            </a:r>
            <a:r>
              <a:rPr lang="en-US" sz="1100" b="1" dirty="0" err="1">
                <a:solidFill>
                  <a:srgbClr val="E97366"/>
                </a:solidFill>
                <a:effectLst/>
                <a:latin typeface="Consolas" panose="020B0609020204030204" pitchFamily="49" charset="0"/>
              </a:rPr>
              <a:t>Serial</a:t>
            </a:r>
            <a:r>
              <a:rPr lang="en-US" sz="1100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.</a:t>
            </a:r>
            <a:r>
              <a:rPr lang="en-US" sz="1100" b="0" dirty="0" err="1">
                <a:solidFill>
                  <a:srgbClr val="E97366"/>
                </a:solidFill>
                <a:effectLst/>
                <a:latin typeface="Consolas" panose="020B0609020204030204" pitchFamily="49" charset="0"/>
              </a:rPr>
              <a:t>println</a:t>
            </a:r>
            <a:r>
              <a:rPr lang="en-US" sz="11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1100" b="0" dirty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"RTC not found!"</a:t>
            </a:r>
            <a:r>
              <a:rPr lang="en-US" sz="11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); </a:t>
            </a:r>
            <a:r>
              <a:rPr lang="en-US" sz="1100" b="0" dirty="0">
                <a:solidFill>
                  <a:srgbClr val="727C81"/>
                </a:solidFill>
                <a:effectLst/>
                <a:latin typeface="Consolas" panose="020B0609020204030204" pitchFamily="49" charset="0"/>
              </a:rPr>
              <a:t>// </a:t>
            </a:r>
            <a:r>
              <a:rPr lang="ru-RU" sz="1100" b="0" dirty="0">
                <a:solidFill>
                  <a:srgbClr val="727C81"/>
                </a:solidFill>
                <a:effectLst/>
                <a:latin typeface="Consolas" panose="020B0609020204030204" pitchFamily="49" charset="0"/>
              </a:rPr>
              <a:t>Вывод в </a:t>
            </a:r>
            <a:r>
              <a:rPr lang="en-US" sz="1100" b="0" dirty="0">
                <a:solidFill>
                  <a:srgbClr val="727C81"/>
                </a:solidFill>
                <a:effectLst/>
                <a:latin typeface="Consolas" panose="020B0609020204030204" pitchFamily="49" charset="0"/>
              </a:rPr>
              <a:t>Serial Monitor</a:t>
            </a:r>
            <a:endParaRPr lang="en-US" sz="1100" b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pPr>
              <a:lnSpc>
                <a:spcPts val="1425"/>
              </a:lnSpc>
              <a:buNone/>
            </a:pPr>
            <a:r>
              <a:rPr lang="en-US" sz="11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</a:t>
            </a:r>
            <a:r>
              <a:rPr lang="en-US" sz="1100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while</a:t>
            </a:r>
            <a:r>
              <a:rPr lang="en-US" sz="11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(</a:t>
            </a:r>
            <a:r>
              <a:rPr lang="en-US" sz="1100" b="0" dirty="0">
                <a:solidFill>
                  <a:srgbClr val="098658"/>
                </a:solidFill>
                <a:effectLst/>
                <a:latin typeface="Consolas" panose="020B0609020204030204" pitchFamily="49" charset="0"/>
              </a:rPr>
              <a:t>1</a:t>
            </a:r>
            <a:r>
              <a:rPr lang="en-US" sz="11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);</a:t>
            </a:r>
          </a:p>
          <a:p>
            <a:pPr>
              <a:lnSpc>
                <a:spcPts val="1425"/>
              </a:lnSpc>
              <a:buNone/>
            </a:pPr>
            <a:r>
              <a:rPr lang="en-US" sz="11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}</a:t>
            </a:r>
          </a:p>
          <a:p>
            <a:pPr>
              <a:lnSpc>
                <a:spcPts val="1425"/>
              </a:lnSpc>
              <a:buNone/>
            </a:pPr>
            <a:br>
              <a:rPr lang="en-US" sz="11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lang="en-US" sz="11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</a:t>
            </a:r>
            <a:r>
              <a:rPr lang="en-US" sz="1100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if</a:t>
            </a:r>
            <a:r>
              <a:rPr lang="en-US" sz="11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(!</a:t>
            </a:r>
            <a:r>
              <a:rPr lang="en-US" sz="1100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rtc.isrunning</a:t>
            </a:r>
            <a:r>
              <a:rPr lang="en-US" sz="11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()) {</a:t>
            </a:r>
          </a:p>
          <a:p>
            <a:pPr>
              <a:lnSpc>
                <a:spcPts val="1425"/>
              </a:lnSpc>
              <a:buNone/>
            </a:pPr>
            <a:endParaRPr lang="en-US" sz="1100" b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58368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ECCCBD9-C98C-56C5-449A-84E7316DEA47}"/>
              </a:ext>
            </a:extLst>
          </p:cNvPr>
          <p:cNvSpPr txBox="1"/>
          <p:nvPr/>
        </p:nvSpPr>
        <p:spPr>
          <a:xfrm>
            <a:off x="212598" y="276867"/>
            <a:ext cx="11528298" cy="65480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1425"/>
              </a:lnSpc>
              <a:buNone/>
            </a:pPr>
            <a:r>
              <a:rPr lang="en-US" sz="11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</a:t>
            </a:r>
            <a:r>
              <a:rPr lang="en-US" sz="1100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lcd.clear</a:t>
            </a:r>
            <a:r>
              <a:rPr lang="en-US" sz="11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();</a:t>
            </a:r>
          </a:p>
          <a:p>
            <a:pPr>
              <a:lnSpc>
                <a:spcPts val="1425"/>
              </a:lnSpc>
              <a:buNone/>
            </a:pPr>
            <a:r>
              <a:rPr lang="en-US" sz="11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</a:t>
            </a:r>
            <a:r>
              <a:rPr lang="en-US" sz="1100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lcd.</a:t>
            </a:r>
            <a:r>
              <a:rPr lang="en-US" sz="1100" b="0" dirty="0" err="1">
                <a:solidFill>
                  <a:srgbClr val="E97366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lang="en-US" sz="11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1100" b="0" dirty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"RTC not running!"</a:t>
            </a:r>
            <a:r>
              <a:rPr lang="en-US" sz="11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);</a:t>
            </a:r>
          </a:p>
          <a:p>
            <a:pPr>
              <a:lnSpc>
                <a:spcPts val="1425"/>
              </a:lnSpc>
              <a:buNone/>
            </a:pPr>
            <a:r>
              <a:rPr lang="en-US" sz="11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</a:t>
            </a:r>
            <a:r>
              <a:rPr lang="en-US" sz="1100" b="1" dirty="0" err="1">
                <a:solidFill>
                  <a:srgbClr val="E97366"/>
                </a:solidFill>
                <a:effectLst/>
                <a:latin typeface="Consolas" panose="020B0609020204030204" pitchFamily="49" charset="0"/>
              </a:rPr>
              <a:t>Serial</a:t>
            </a:r>
            <a:r>
              <a:rPr lang="en-US" sz="1100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.</a:t>
            </a:r>
            <a:r>
              <a:rPr lang="en-US" sz="1100" b="0" dirty="0" err="1">
                <a:solidFill>
                  <a:srgbClr val="E97366"/>
                </a:solidFill>
                <a:effectLst/>
                <a:latin typeface="Consolas" panose="020B0609020204030204" pitchFamily="49" charset="0"/>
              </a:rPr>
              <a:t>println</a:t>
            </a:r>
            <a:r>
              <a:rPr lang="en-US" sz="11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1100" b="0" dirty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"RTC not running!"</a:t>
            </a:r>
            <a:r>
              <a:rPr lang="en-US" sz="11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); </a:t>
            </a:r>
            <a:r>
              <a:rPr lang="en-US" sz="1100" b="0" dirty="0">
                <a:solidFill>
                  <a:srgbClr val="727C81"/>
                </a:solidFill>
                <a:effectLst/>
                <a:latin typeface="Consolas" panose="020B0609020204030204" pitchFamily="49" charset="0"/>
              </a:rPr>
              <a:t>// </a:t>
            </a:r>
            <a:r>
              <a:rPr lang="ru-RU" sz="1100" b="0" dirty="0">
                <a:solidFill>
                  <a:srgbClr val="727C81"/>
                </a:solidFill>
                <a:effectLst/>
                <a:latin typeface="Consolas" panose="020B0609020204030204" pitchFamily="49" charset="0"/>
              </a:rPr>
              <a:t>Вывод в </a:t>
            </a:r>
            <a:r>
              <a:rPr lang="en-US" sz="1100" b="0" dirty="0">
                <a:solidFill>
                  <a:srgbClr val="727C81"/>
                </a:solidFill>
                <a:effectLst/>
                <a:latin typeface="Consolas" panose="020B0609020204030204" pitchFamily="49" charset="0"/>
              </a:rPr>
              <a:t>Serial Monitor</a:t>
            </a:r>
            <a:endParaRPr lang="en-US" sz="1100" b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pPr>
              <a:lnSpc>
                <a:spcPts val="1425"/>
              </a:lnSpc>
              <a:buNone/>
            </a:pPr>
            <a:r>
              <a:rPr lang="en-US" sz="11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</a:t>
            </a:r>
            <a:r>
              <a:rPr lang="en-US" sz="1100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rtc.adjust</a:t>
            </a:r>
            <a:r>
              <a:rPr lang="en-US" sz="11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1100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DateTime</a:t>
            </a:r>
            <a:r>
              <a:rPr lang="en-US" sz="11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1100" b="0" dirty="0">
                <a:solidFill>
                  <a:srgbClr val="098658"/>
                </a:solidFill>
                <a:effectLst/>
                <a:latin typeface="Consolas" panose="020B0609020204030204" pitchFamily="49" charset="0"/>
              </a:rPr>
              <a:t>2023</a:t>
            </a:r>
            <a:r>
              <a:rPr lang="en-US" sz="11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 </a:t>
            </a:r>
            <a:r>
              <a:rPr lang="en-US" sz="1100" b="0" dirty="0">
                <a:solidFill>
                  <a:srgbClr val="098658"/>
                </a:solidFill>
                <a:effectLst/>
                <a:latin typeface="Consolas" panose="020B0609020204030204" pitchFamily="49" charset="0"/>
              </a:rPr>
              <a:t>10</a:t>
            </a:r>
            <a:r>
              <a:rPr lang="en-US" sz="11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 </a:t>
            </a:r>
            <a:r>
              <a:rPr lang="en-US" sz="1100" b="0" dirty="0">
                <a:solidFill>
                  <a:srgbClr val="098658"/>
                </a:solidFill>
                <a:effectLst/>
                <a:latin typeface="Consolas" panose="020B0609020204030204" pitchFamily="49" charset="0"/>
              </a:rPr>
              <a:t>27</a:t>
            </a:r>
            <a:r>
              <a:rPr lang="en-US" sz="11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 </a:t>
            </a:r>
            <a:r>
              <a:rPr lang="en-US" sz="1100" b="0" dirty="0">
                <a:solidFill>
                  <a:srgbClr val="098658"/>
                </a:solidFill>
                <a:effectLst/>
                <a:latin typeface="Consolas" panose="020B0609020204030204" pitchFamily="49" charset="0"/>
              </a:rPr>
              <a:t>10</a:t>
            </a:r>
            <a:r>
              <a:rPr lang="en-US" sz="11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 </a:t>
            </a:r>
            <a:r>
              <a:rPr lang="en-US" sz="1100" b="0" dirty="0">
                <a:solidFill>
                  <a:srgbClr val="098658"/>
                </a:solidFill>
                <a:effectLst/>
                <a:latin typeface="Consolas" panose="020B0609020204030204" pitchFamily="49" charset="0"/>
              </a:rPr>
              <a:t>30</a:t>
            </a:r>
            <a:r>
              <a:rPr lang="en-US" sz="11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 </a:t>
            </a:r>
            <a:r>
              <a:rPr lang="en-US" sz="1100" b="0" dirty="0">
                <a:solidFill>
                  <a:srgbClr val="098658"/>
                </a:solidFill>
                <a:effectLst/>
                <a:latin typeface="Consolas" panose="020B0609020204030204" pitchFamily="49" charset="0"/>
              </a:rPr>
              <a:t>0</a:t>
            </a:r>
            <a:r>
              <a:rPr lang="en-US" sz="11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));  </a:t>
            </a:r>
            <a:r>
              <a:rPr lang="en-US" sz="1100" b="0" dirty="0">
                <a:solidFill>
                  <a:srgbClr val="727C81"/>
                </a:solidFill>
                <a:effectLst/>
                <a:latin typeface="Consolas" panose="020B0609020204030204" pitchFamily="49" charset="0"/>
              </a:rPr>
              <a:t>// </a:t>
            </a:r>
            <a:r>
              <a:rPr lang="ru-RU" sz="1100" b="0" dirty="0">
                <a:solidFill>
                  <a:srgbClr val="727C81"/>
                </a:solidFill>
                <a:effectLst/>
                <a:latin typeface="Consolas" panose="020B0609020204030204" pitchFamily="49" charset="0"/>
              </a:rPr>
              <a:t>Устанавливаем начальное время (год, месяц, день, час, минута, секунда)</a:t>
            </a:r>
            <a:endParaRPr lang="ru-RU" sz="1100" b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pPr>
              <a:lnSpc>
                <a:spcPts val="1425"/>
              </a:lnSpc>
              <a:buNone/>
            </a:pPr>
            <a:r>
              <a:rPr lang="ru-RU" sz="11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}</a:t>
            </a:r>
          </a:p>
          <a:p>
            <a:pPr>
              <a:lnSpc>
                <a:spcPts val="1425"/>
              </a:lnSpc>
              <a:buNone/>
            </a:pPr>
            <a:br>
              <a:rPr lang="ru-RU" sz="11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lang="ru-RU" sz="11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</a:t>
            </a:r>
            <a:r>
              <a:rPr lang="en-US" sz="1100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lcd.clear</a:t>
            </a:r>
            <a:r>
              <a:rPr lang="en-US" sz="11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();</a:t>
            </a:r>
          </a:p>
          <a:p>
            <a:pPr>
              <a:lnSpc>
                <a:spcPts val="1425"/>
              </a:lnSpc>
              <a:buNone/>
            </a:pPr>
            <a:r>
              <a:rPr lang="en-US" sz="11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}</a:t>
            </a:r>
          </a:p>
          <a:p>
            <a:pPr>
              <a:lnSpc>
                <a:spcPts val="1425"/>
              </a:lnSpc>
              <a:buNone/>
            </a:pPr>
            <a:br>
              <a:rPr lang="en-US" sz="11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lang="en-US" sz="1100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void</a:t>
            </a:r>
            <a:r>
              <a:rPr lang="en-US" sz="11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1100" b="0" dirty="0">
                <a:solidFill>
                  <a:srgbClr val="5E6D03"/>
                </a:solidFill>
                <a:effectLst/>
                <a:latin typeface="Consolas" panose="020B0609020204030204" pitchFamily="49" charset="0"/>
              </a:rPr>
              <a:t>loop</a:t>
            </a:r>
            <a:r>
              <a:rPr lang="en-US" sz="11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() {</a:t>
            </a:r>
          </a:p>
          <a:p>
            <a:pPr>
              <a:lnSpc>
                <a:spcPts val="1425"/>
              </a:lnSpc>
              <a:buNone/>
            </a:pPr>
            <a:r>
              <a:rPr lang="en-US" sz="11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</a:t>
            </a:r>
            <a:r>
              <a:rPr lang="en-US" sz="1100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DateTime</a:t>
            </a:r>
            <a:r>
              <a:rPr lang="en-US" sz="11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now = </a:t>
            </a:r>
            <a:r>
              <a:rPr lang="en-US" sz="1100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rtc.now</a:t>
            </a:r>
            <a:r>
              <a:rPr lang="en-US" sz="11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();</a:t>
            </a:r>
          </a:p>
          <a:p>
            <a:pPr>
              <a:lnSpc>
                <a:spcPts val="1425"/>
              </a:lnSpc>
              <a:buNone/>
            </a:pPr>
            <a:br>
              <a:rPr lang="en-US" sz="11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lang="en-US" sz="11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</a:t>
            </a:r>
            <a:r>
              <a:rPr lang="en-US" sz="1100" b="0" dirty="0">
                <a:solidFill>
                  <a:srgbClr val="727C81"/>
                </a:solidFill>
                <a:effectLst/>
                <a:latin typeface="Consolas" panose="020B0609020204030204" pitchFamily="49" charset="0"/>
              </a:rPr>
              <a:t>// </a:t>
            </a:r>
            <a:r>
              <a:rPr lang="ru-RU" sz="1100" b="0" dirty="0">
                <a:solidFill>
                  <a:srgbClr val="727C81"/>
                </a:solidFill>
                <a:effectLst/>
                <a:latin typeface="Consolas" panose="020B0609020204030204" pitchFamily="49" charset="0"/>
              </a:rPr>
              <a:t>Рассчитываем время до следующего кормления (в секундах)</a:t>
            </a:r>
            <a:endParaRPr lang="ru-RU" sz="1100" b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pPr>
              <a:lnSpc>
                <a:spcPts val="1425"/>
              </a:lnSpc>
              <a:buNone/>
            </a:pPr>
            <a:r>
              <a:rPr lang="ru-RU" sz="11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</a:t>
            </a:r>
            <a:r>
              <a:rPr lang="ru-RU" sz="1100" b="0" dirty="0">
                <a:solidFill>
                  <a:srgbClr val="727C81"/>
                </a:solidFill>
                <a:effectLst/>
                <a:latin typeface="Consolas" panose="020B0609020204030204" pitchFamily="49" charset="0"/>
              </a:rPr>
              <a:t>// Так как кормим каждую минуту, это просто оставшиеся секунды до конца минуты</a:t>
            </a:r>
            <a:endParaRPr lang="ru-RU" sz="1100" b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pPr>
              <a:lnSpc>
                <a:spcPts val="1425"/>
              </a:lnSpc>
              <a:buNone/>
            </a:pPr>
            <a:r>
              <a:rPr lang="ru-RU" sz="11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</a:t>
            </a:r>
            <a:r>
              <a:rPr lang="en-US" sz="1100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int</a:t>
            </a:r>
            <a:r>
              <a:rPr lang="en-US" sz="11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1100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secondsUntilNextFeed</a:t>
            </a:r>
            <a:r>
              <a:rPr lang="en-US" sz="11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= </a:t>
            </a:r>
            <a:r>
              <a:rPr lang="en-US" sz="1100" b="0" dirty="0">
                <a:solidFill>
                  <a:srgbClr val="098658"/>
                </a:solidFill>
                <a:effectLst/>
                <a:latin typeface="Consolas" panose="020B0609020204030204" pitchFamily="49" charset="0"/>
              </a:rPr>
              <a:t>60</a:t>
            </a:r>
            <a:r>
              <a:rPr lang="en-US" sz="11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- </a:t>
            </a:r>
            <a:r>
              <a:rPr lang="en-US" sz="1100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now.second</a:t>
            </a:r>
            <a:r>
              <a:rPr lang="en-US" sz="11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();</a:t>
            </a:r>
          </a:p>
          <a:p>
            <a:pPr>
              <a:lnSpc>
                <a:spcPts val="1425"/>
              </a:lnSpc>
              <a:buNone/>
            </a:pPr>
            <a:br>
              <a:rPr lang="en-US" sz="11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br>
              <a:rPr lang="en-US" sz="11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lang="en-US" sz="11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</a:t>
            </a:r>
            <a:r>
              <a:rPr lang="en-US" sz="1100" b="0" dirty="0">
                <a:solidFill>
                  <a:srgbClr val="727C81"/>
                </a:solidFill>
                <a:effectLst/>
                <a:latin typeface="Consolas" panose="020B0609020204030204" pitchFamily="49" charset="0"/>
              </a:rPr>
              <a:t>// </a:t>
            </a:r>
            <a:r>
              <a:rPr lang="ru-RU" sz="1100" b="0" dirty="0">
                <a:solidFill>
                  <a:srgbClr val="727C81"/>
                </a:solidFill>
                <a:effectLst/>
                <a:latin typeface="Consolas" panose="020B0609020204030204" pitchFamily="49" charset="0"/>
              </a:rPr>
              <a:t>Выводим время и время до кормления на </a:t>
            </a:r>
            <a:r>
              <a:rPr lang="en-US" sz="1100" b="0" dirty="0">
                <a:solidFill>
                  <a:srgbClr val="727C81"/>
                </a:solidFill>
                <a:effectLst/>
                <a:latin typeface="Consolas" panose="020B0609020204030204" pitchFamily="49" charset="0"/>
              </a:rPr>
              <a:t>LCD</a:t>
            </a:r>
            <a:endParaRPr lang="en-US" sz="1100" b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pPr>
              <a:lnSpc>
                <a:spcPts val="1425"/>
              </a:lnSpc>
              <a:buNone/>
            </a:pPr>
            <a:r>
              <a:rPr lang="en-US" sz="11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</a:t>
            </a:r>
            <a:r>
              <a:rPr lang="en-US" sz="1100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lcd.setCursor</a:t>
            </a:r>
            <a:r>
              <a:rPr lang="en-US" sz="11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1100" b="0" dirty="0">
                <a:solidFill>
                  <a:srgbClr val="098658"/>
                </a:solidFill>
                <a:effectLst/>
                <a:latin typeface="Consolas" panose="020B0609020204030204" pitchFamily="49" charset="0"/>
              </a:rPr>
              <a:t>0</a:t>
            </a:r>
            <a:r>
              <a:rPr lang="en-US" sz="11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 </a:t>
            </a:r>
            <a:r>
              <a:rPr lang="en-US" sz="1100" b="0" dirty="0">
                <a:solidFill>
                  <a:srgbClr val="098658"/>
                </a:solidFill>
                <a:effectLst/>
                <a:latin typeface="Consolas" panose="020B0609020204030204" pitchFamily="49" charset="0"/>
              </a:rPr>
              <a:t>0</a:t>
            </a:r>
            <a:r>
              <a:rPr lang="en-US" sz="11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);</a:t>
            </a:r>
          </a:p>
          <a:p>
            <a:pPr>
              <a:lnSpc>
                <a:spcPts val="1425"/>
              </a:lnSpc>
              <a:buNone/>
            </a:pPr>
            <a:r>
              <a:rPr lang="en-US" sz="11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</a:t>
            </a:r>
            <a:r>
              <a:rPr lang="en-US" sz="1100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lcd.</a:t>
            </a:r>
            <a:r>
              <a:rPr lang="en-US" sz="1100" b="0" dirty="0" err="1">
                <a:solidFill>
                  <a:srgbClr val="E97366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lang="en-US" sz="11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1100" b="0" dirty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"Time: "</a:t>
            </a:r>
            <a:r>
              <a:rPr lang="en-US" sz="11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);</a:t>
            </a:r>
          </a:p>
          <a:p>
            <a:pPr>
              <a:lnSpc>
                <a:spcPts val="1425"/>
              </a:lnSpc>
              <a:buNone/>
            </a:pPr>
            <a:r>
              <a:rPr lang="en-US" sz="11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</a:t>
            </a:r>
            <a:r>
              <a:rPr lang="en-US" sz="1100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printTwoDigits</a:t>
            </a:r>
            <a:r>
              <a:rPr lang="en-US" sz="11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1100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now.hour</a:t>
            </a:r>
            <a:r>
              <a:rPr lang="en-US" sz="11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());</a:t>
            </a:r>
          </a:p>
          <a:p>
            <a:pPr>
              <a:lnSpc>
                <a:spcPts val="1425"/>
              </a:lnSpc>
              <a:buNone/>
            </a:pPr>
            <a:r>
              <a:rPr lang="en-US" sz="11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</a:t>
            </a:r>
            <a:r>
              <a:rPr lang="en-US" sz="1100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lcd.</a:t>
            </a:r>
            <a:r>
              <a:rPr lang="en-US" sz="1100" b="0" dirty="0" err="1">
                <a:solidFill>
                  <a:srgbClr val="E97366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lang="en-US" sz="11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1100" b="0" dirty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":"</a:t>
            </a:r>
            <a:r>
              <a:rPr lang="en-US" sz="11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);</a:t>
            </a:r>
          </a:p>
          <a:p>
            <a:pPr>
              <a:lnSpc>
                <a:spcPts val="1425"/>
              </a:lnSpc>
              <a:buNone/>
            </a:pPr>
            <a:r>
              <a:rPr lang="en-US" sz="11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</a:t>
            </a:r>
            <a:r>
              <a:rPr lang="en-US" sz="1100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printTwoDigits</a:t>
            </a:r>
            <a:r>
              <a:rPr lang="en-US" sz="11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1100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now.minute</a:t>
            </a:r>
            <a:r>
              <a:rPr lang="en-US" sz="11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());</a:t>
            </a:r>
          </a:p>
          <a:p>
            <a:pPr>
              <a:lnSpc>
                <a:spcPts val="1425"/>
              </a:lnSpc>
              <a:buNone/>
            </a:pPr>
            <a:r>
              <a:rPr lang="en-US" sz="11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</a:t>
            </a:r>
            <a:r>
              <a:rPr lang="en-US" sz="1100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lcd.</a:t>
            </a:r>
            <a:r>
              <a:rPr lang="en-US" sz="1100" b="0" dirty="0" err="1">
                <a:solidFill>
                  <a:srgbClr val="E97366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lang="en-US" sz="11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1100" b="0" dirty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":"</a:t>
            </a:r>
            <a:r>
              <a:rPr lang="en-US" sz="11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);</a:t>
            </a:r>
          </a:p>
          <a:p>
            <a:pPr>
              <a:lnSpc>
                <a:spcPts val="1425"/>
              </a:lnSpc>
              <a:buNone/>
            </a:pPr>
            <a:r>
              <a:rPr lang="en-US" sz="11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</a:t>
            </a:r>
            <a:r>
              <a:rPr lang="en-US" sz="1100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printTwoDigits</a:t>
            </a:r>
            <a:r>
              <a:rPr lang="en-US" sz="11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1100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now.second</a:t>
            </a:r>
            <a:r>
              <a:rPr lang="en-US" sz="11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());</a:t>
            </a:r>
          </a:p>
          <a:p>
            <a:pPr>
              <a:lnSpc>
                <a:spcPts val="1425"/>
              </a:lnSpc>
              <a:buNone/>
            </a:pPr>
            <a:r>
              <a:rPr lang="en-US" sz="11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</a:t>
            </a:r>
            <a:r>
              <a:rPr lang="en-US" sz="1100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lcd.</a:t>
            </a:r>
            <a:r>
              <a:rPr lang="en-US" sz="1100" b="0" dirty="0" err="1">
                <a:solidFill>
                  <a:srgbClr val="E97366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lang="en-US" sz="11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1100" b="0" dirty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"    "</a:t>
            </a:r>
            <a:r>
              <a:rPr lang="en-US" sz="11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); </a:t>
            </a:r>
            <a:r>
              <a:rPr lang="en-US" sz="1100" b="0" dirty="0">
                <a:solidFill>
                  <a:srgbClr val="727C81"/>
                </a:solidFill>
                <a:effectLst/>
                <a:latin typeface="Consolas" panose="020B0609020204030204" pitchFamily="49" charset="0"/>
              </a:rPr>
              <a:t>// Clear any leftover characters</a:t>
            </a:r>
            <a:endParaRPr lang="en-US" sz="1100" b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pPr>
              <a:lnSpc>
                <a:spcPts val="1425"/>
              </a:lnSpc>
              <a:buNone/>
            </a:pPr>
            <a:br>
              <a:rPr lang="en-US" sz="11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lang="en-US" sz="11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</a:t>
            </a:r>
            <a:r>
              <a:rPr lang="en-US" sz="1100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lcd.setCursor</a:t>
            </a:r>
            <a:r>
              <a:rPr lang="en-US" sz="11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1100" b="0" dirty="0">
                <a:solidFill>
                  <a:srgbClr val="098658"/>
                </a:solidFill>
                <a:effectLst/>
                <a:latin typeface="Consolas" panose="020B0609020204030204" pitchFamily="49" charset="0"/>
              </a:rPr>
              <a:t>0</a:t>
            </a:r>
            <a:r>
              <a:rPr lang="en-US" sz="11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 </a:t>
            </a:r>
            <a:r>
              <a:rPr lang="en-US" sz="1100" b="0" dirty="0">
                <a:solidFill>
                  <a:srgbClr val="098658"/>
                </a:solidFill>
                <a:effectLst/>
                <a:latin typeface="Consolas" panose="020B0609020204030204" pitchFamily="49" charset="0"/>
              </a:rPr>
              <a:t>1</a:t>
            </a:r>
            <a:r>
              <a:rPr lang="en-US" sz="11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);</a:t>
            </a:r>
          </a:p>
          <a:p>
            <a:pPr>
              <a:lnSpc>
                <a:spcPts val="1425"/>
              </a:lnSpc>
              <a:buNone/>
            </a:pPr>
            <a:r>
              <a:rPr lang="en-US" sz="11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</a:t>
            </a:r>
            <a:r>
              <a:rPr lang="en-US" sz="1100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lcd.</a:t>
            </a:r>
            <a:r>
              <a:rPr lang="en-US" sz="1100" b="0" dirty="0" err="1">
                <a:solidFill>
                  <a:srgbClr val="E97366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lang="en-US" sz="11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1100" b="0" dirty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"Next feed: "</a:t>
            </a:r>
            <a:r>
              <a:rPr lang="en-US" sz="11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);</a:t>
            </a:r>
          </a:p>
          <a:p>
            <a:pPr>
              <a:lnSpc>
                <a:spcPts val="1425"/>
              </a:lnSpc>
              <a:buNone/>
            </a:pPr>
            <a:r>
              <a:rPr lang="en-US" sz="11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</a:t>
            </a:r>
            <a:r>
              <a:rPr lang="en-US" sz="1100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lcd.</a:t>
            </a:r>
            <a:r>
              <a:rPr lang="en-US" sz="1100" b="0" dirty="0" err="1">
                <a:solidFill>
                  <a:srgbClr val="E97366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lang="en-US" sz="11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1100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secondsUntilNextFeed</a:t>
            </a:r>
            <a:r>
              <a:rPr lang="en-US" sz="11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);</a:t>
            </a:r>
          </a:p>
          <a:p>
            <a:pPr>
              <a:lnSpc>
                <a:spcPts val="1425"/>
              </a:lnSpc>
              <a:buNone/>
            </a:pPr>
            <a:r>
              <a:rPr lang="en-US" sz="11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</a:t>
            </a:r>
            <a:r>
              <a:rPr lang="en-US" sz="1100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lcd.</a:t>
            </a:r>
            <a:r>
              <a:rPr lang="en-US" sz="1100" b="0" dirty="0" err="1">
                <a:solidFill>
                  <a:srgbClr val="E97366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lang="en-US" sz="11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1100" b="0" dirty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"s    "</a:t>
            </a:r>
            <a:r>
              <a:rPr lang="en-US" sz="11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); </a:t>
            </a:r>
            <a:r>
              <a:rPr lang="en-US" sz="1100" b="0" dirty="0">
                <a:solidFill>
                  <a:srgbClr val="727C81"/>
                </a:solidFill>
                <a:effectLst/>
                <a:latin typeface="Consolas" panose="020B0609020204030204" pitchFamily="49" charset="0"/>
              </a:rPr>
              <a:t>// Clear any leftover characters</a:t>
            </a:r>
            <a:endParaRPr lang="en-US" sz="1100" b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pPr>
              <a:lnSpc>
                <a:spcPts val="1425"/>
              </a:lnSpc>
              <a:buNone/>
            </a:pPr>
            <a:br>
              <a:rPr lang="en-US" sz="11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lang="en-US" sz="11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</a:t>
            </a:r>
            <a:r>
              <a:rPr lang="en-US" sz="1100" b="0" dirty="0">
                <a:solidFill>
                  <a:srgbClr val="727C81"/>
                </a:solidFill>
                <a:effectLst/>
                <a:latin typeface="Consolas" panose="020B0609020204030204" pitchFamily="49" charset="0"/>
              </a:rPr>
              <a:t>// </a:t>
            </a:r>
            <a:r>
              <a:rPr lang="ru-RU" sz="1100" b="0" dirty="0">
                <a:solidFill>
                  <a:srgbClr val="727C81"/>
                </a:solidFill>
                <a:effectLst/>
                <a:latin typeface="Consolas" panose="020B0609020204030204" pitchFamily="49" charset="0"/>
              </a:rPr>
              <a:t>Проверяем, пора ли кормить и не кормили ли мы уже в эту минуту</a:t>
            </a:r>
            <a:endParaRPr lang="ru-RU" sz="1100" b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pPr>
              <a:lnSpc>
                <a:spcPts val="1425"/>
              </a:lnSpc>
              <a:buNone/>
            </a:pPr>
            <a:r>
              <a:rPr lang="ru-RU" sz="11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</a:t>
            </a:r>
            <a:r>
              <a:rPr lang="en-US" sz="1100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if</a:t>
            </a:r>
            <a:r>
              <a:rPr lang="en-US" sz="11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(</a:t>
            </a:r>
            <a:r>
              <a:rPr lang="en-US" sz="1100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now.second</a:t>
            </a:r>
            <a:r>
              <a:rPr lang="en-US" sz="11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() == </a:t>
            </a:r>
            <a:r>
              <a:rPr lang="en-US" sz="1100" b="0" dirty="0">
                <a:solidFill>
                  <a:srgbClr val="098658"/>
                </a:solidFill>
                <a:effectLst/>
                <a:latin typeface="Consolas" panose="020B0609020204030204" pitchFamily="49" charset="0"/>
              </a:rPr>
              <a:t>0</a:t>
            </a:r>
            <a:r>
              <a:rPr lang="en-US" sz="11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&amp;&amp; !</a:t>
            </a:r>
            <a:r>
              <a:rPr lang="en-US" sz="1100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foodDispensedThisMinute</a:t>
            </a:r>
            <a:r>
              <a:rPr lang="en-US" sz="11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 { </a:t>
            </a:r>
            <a:r>
              <a:rPr lang="en-US" sz="1100" b="0" dirty="0">
                <a:solidFill>
                  <a:srgbClr val="727C81"/>
                </a:solidFill>
                <a:effectLst/>
                <a:latin typeface="Consolas" panose="020B0609020204030204" pitchFamily="49" charset="0"/>
              </a:rPr>
              <a:t>// </a:t>
            </a:r>
            <a:r>
              <a:rPr lang="ru-RU" sz="1100" b="0" dirty="0">
                <a:solidFill>
                  <a:srgbClr val="727C81"/>
                </a:solidFill>
                <a:effectLst/>
                <a:latin typeface="Consolas" panose="020B0609020204030204" pitchFamily="49" charset="0"/>
              </a:rPr>
              <a:t>Кормим в начале каждой минуты</a:t>
            </a:r>
            <a:endParaRPr lang="ru-RU" sz="1100" b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pPr>
              <a:lnSpc>
                <a:spcPts val="1425"/>
              </a:lnSpc>
              <a:buNone/>
            </a:pPr>
            <a:r>
              <a:rPr lang="ru-RU" sz="11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</a:t>
            </a:r>
            <a:r>
              <a:rPr lang="en-US" sz="1100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dispenseFood</a:t>
            </a:r>
            <a:r>
              <a:rPr lang="en-US" sz="11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();</a:t>
            </a:r>
          </a:p>
          <a:p>
            <a:pPr>
              <a:lnSpc>
                <a:spcPts val="1425"/>
              </a:lnSpc>
              <a:buNone/>
            </a:pPr>
            <a:endParaRPr lang="ru-RU" sz="1100" dirty="0"/>
          </a:p>
        </p:txBody>
      </p:sp>
    </p:spTree>
    <p:extLst>
      <p:ext uri="{BB962C8B-B14F-4D97-AF65-F5344CB8AC3E}">
        <p14:creationId xmlns:p14="http://schemas.microsoft.com/office/powerpoint/2010/main" val="23767882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D6530B5-090A-FA14-1BEB-B22F1D4EE72C}"/>
              </a:ext>
            </a:extLst>
          </p:cNvPr>
          <p:cNvSpPr txBox="1"/>
          <p:nvPr/>
        </p:nvSpPr>
        <p:spPr>
          <a:xfrm>
            <a:off x="182880" y="274787"/>
            <a:ext cx="11201400" cy="65478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1425"/>
              </a:lnSpc>
              <a:buNone/>
            </a:pPr>
            <a:r>
              <a:rPr lang="en-US" sz="11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</a:t>
            </a:r>
            <a:r>
              <a:rPr lang="en-US" sz="1100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foodDispensedThisMinute</a:t>
            </a:r>
            <a:r>
              <a:rPr lang="en-US" sz="11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= </a:t>
            </a:r>
            <a:r>
              <a:rPr lang="en-US" sz="1100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true</a:t>
            </a:r>
            <a:r>
              <a:rPr lang="en-US" sz="11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;</a:t>
            </a:r>
          </a:p>
          <a:p>
            <a:pPr>
              <a:lnSpc>
                <a:spcPts val="1425"/>
              </a:lnSpc>
              <a:buNone/>
            </a:pPr>
            <a:r>
              <a:rPr lang="en-US" sz="11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}</a:t>
            </a:r>
          </a:p>
          <a:p>
            <a:pPr>
              <a:lnSpc>
                <a:spcPts val="1425"/>
              </a:lnSpc>
              <a:buNone/>
            </a:pPr>
            <a:br>
              <a:rPr lang="en-US" sz="11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lang="en-US" sz="11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</a:t>
            </a:r>
            <a:r>
              <a:rPr lang="en-US" sz="1100" b="0" dirty="0">
                <a:solidFill>
                  <a:srgbClr val="727C81"/>
                </a:solidFill>
                <a:effectLst/>
                <a:latin typeface="Consolas" panose="020B0609020204030204" pitchFamily="49" charset="0"/>
              </a:rPr>
              <a:t>// </a:t>
            </a:r>
            <a:r>
              <a:rPr lang="ru-RU" sz="1100" b="0" dirty="0">
                <a:solidFill>
                  <a:srgbClr val="727C81"/>
                </a:solidFill>
                <a:effectLst/>
                <a:latin typeface="Consolas" panose="020B0609020204030204" pitchFamily="49" charset="0"/>
              </a:rPr>
              <a:t>Сбрасываем флаг в начале следующей минуты</a:t>
            </a:r>
            <a:endParaRPr lang="ru-RU" sz="1100" b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pPr>
              <a:lnSpc>
                <a:spcPts val="1425"/>
              </a:lnSpc>
              <a:buNone/>
            </a:pPr>
            <a:r>
              <a:rPr lang="ru-RU" sz="11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</a:t>
            </a:r>
            <a:r>
              <a:rPr lang="en-US" sz="1100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if</a:t>
            </a:r>
            <a:r>
              <a:rPr lang="en-US" sz="11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(</a:t>
            </a:r>
            <a:r>
              <a:rPr lang="en-US" sz="1100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now.second</a:t>
            </a:r>
            <a:r>
              <a:rPr lang="en-US" sz="11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() &gt; </a:t>
            </a:r>
            <a:r>
              <a:rPr lang="en-US" sz="1100" b="0" dirty="0">
                <a:solidFill>
                  <a:srgbClr val="098658"/>
                </a:solidFill>
                <a:effectLst/>
                <a:latin typeface="Consolas" panose="020B0609020204030204" pitchFamily="49" charset="0"/>
              </a:rPr>
              <a:t>0</a:t>
            </a:r>
            <a:r>
              <a:rPr lang="en-US" sz="11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 {</a:t>
            </a:r>
          </a:p>
          <a:p>
            <a:pPr>
              <a:lnSpc>
                <a:spcPts val="1425"/>
              </a:lnSpc>
              <a:buNone/>
            </a:pPr>
            <a:r>
              <a:rPr lang="en-US" sz="11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</a:t>
            </a:r>
            <a:r>
              <a:rPr lang="en-US" sz="1100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foodDispensedThisMinute</a:t>
            </a:r>
            <a:r>
              <a:rPr lang="en-US" sz="11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= </a:t>
            </a:r>
            <a:r>
              <a:rPr lang="en-US" sz="1100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false</a:t>
            </a:r>
            <a:r>
              <a:rPr lang="en-US" sz="11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;</a:t>
            </a:r>
          </a:p>
          <a:p>
            <a:pPr>
              <a:lnSpc>
                <a:spcPts val="1425"/>
              </a:lnSpc>
              <a:buNone/>
            </a:pPr>
            <a:r>
              <a:rPr lang="en-US" sz="11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}</a:t>
            </a:r>
          </a:p>
          <a:p>
            <a:pPr>
              <a:lnSpc>
                <a:spcPts val="1425"/>
              </a:lnSpc>
              <a:buNone/>
            </a:pPr>
            <a:br>
              <a:rPr lang="en-US" sz="11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lang="en-US" sz="11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</a:t>
            </a:r>
            <a:r>
              <a:rPr lang="en-US" sz="1100" b="0" dirty="0">
                <a:solidFill>
                  <a:srgbClr val="E97366"/>
                </a:solidFill>
                <a:effectLst/>
                <a:latin typeface="Consolas" panose="020B0609020204030204" pitchFamily="49" charset="0"/>
              </a:rPr>
              <a:t>delay</a:t>
            </a:r>
            <a:r>
              <a:rPr lang="en-US" sz="11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1100" b="0" dirty="0">
                <a:solidFill>
                  <a:srgbClr val="098658"/>
                </a:solidFill>
                <a:effectLst/>
                <a:latin typeface="Consolas" panose="020B0609020204030204" pitchFamily="49" charset="0"/>
              </a:rPr>
              <a:t>900</a:t>
            </a:r>
            <a:r>
              <a:rPr lang="en-US" sz="11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); </a:t>
            </a:r>
            <a:r>
              <a:rPr lang="en-US" sz="1100" b="0" dirty="0">
                <a:solidFill>
                  <a:srgbClr val="727C81"/>
                </a:solidFill>
                <a:effectLst/>
                <a:latin typeface="Consolas" panose="020B0609020204030204" pitchFamily="49" charset="0"/>
              </a:rPr>
              <a:t>// </a:t>
            </a:r>
            <a:r>
              <a:rPr lang="ru-RU" sz="1100" b="0" dirty="0">
                <a:solidFill>
                  <a:srgbClr val="727C81"/>
                </a:solidFill>
                <a:effectLst/>
                <a:latin typeface="Consolas" panose="020B0609020204030204" pitchFamily="49" charset="0"/>
              </a:rPr>
              <a:t>Обновление немного чаще, чем каждую секунду для точности</a:t>
            </a:r>
            <a:endParaRPr lang="ru-RU" sz="1100" b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pPr>
              <a:lnSpc>
                <a:spcPts val="1425"/>
              </a:lnSpc>
              <a:buNone/>
            </a:pPr>
            <a:br>
              <a:rPr lang="ru-RU" sz="11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lang="ru-RU" sz="11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</a:t>
            </a:r>
            <a:r>
              <a:rPr lang="ru-RU" sz="1100" b="0" dirty="0">
                <a:solidFill>
                  <a:srgbClr val="727C81"/>
                </a:solidFill>
                <a:effectLst/>
                <a:latin typeface="Consolas" panose="020B0609020204030204" pitchFamily="49" charset="0"/>
              </a:rPr>
              <a:t>// Также печатаем отладочную информацию в </a:t>
            </a:r>
            <a:r>
              <a:rPr lang="en-US" sz="1100" b="0" dirty="0">
                <a:solidFill>
                  <a:srgbClr val="727C81"/>
                </a:solidFill>
                <a:effectLst/>
                <a:latin typeface="Consolas" panose="020B0609020204030204" pitchFamily="49" charset="0"/>
              </a:rPr>
              <a:t>Serial Monitor</a:t>
            </a:r>
            <a:endParaRPr lang="en-US" sz="1100" b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pPr>
              <a:lnSpc>
                <a:spcPts val="1425"/>
              </a:lnSpc>
              <a:buNone/>
            </a:pPr>
            <a:r>
              <a:rPr lang="en-US" sz="11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</a:t>
            </a:r>
            <a:r>
              <a:rPr lang="en-US" sz="1100" b="1" dirty="0" err="1">
                <a:solidFill>
                  <a:srgbClr val="E97366"/>
                </a:solidFill>
                <a:effectLst/>
                <a:latin typeface="Consolas" panose="020B0609020204030204" pitchFamily="49" charset="0"/>
              </a:rPr>
              <a:t>Serial</a:t>
            </a:r>
            <a:r>
              <a:rPr lang="en-US" sz="1100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.</a:t>
            </a:r>
            <a:r>
              <a:rPr lang="en-US" sz="1100" b="0" dirty="0" err="1">
                <a:solidFill>
                  <a:srgbClr val="E97366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lang="en-US" sz="11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1100" b="0" dirty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"Time: "</a:t>
            </a:r>
            <a:r>
              <a:rPr lang="en-US" sz="11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);</a:t>
            </a:r>
          </a:p>
          <a:p>
            <a:pPr>
              <a:lnSpc>
                <a:spcPts val="1425"/>
              </a:lnSpc>
              <a:buNone/>
            </a:pPr>
            <a:r>
              <a:rPr lang="en-US" sz="11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</a:t>
            </a:r>
            <a:r>
              <a:rPr lang="en-US" sz="1100" b="1" dirty="0" err="1">
                <a:solidFill>
                  <a:srgbClr val="E97366"/>
                </a:solidFill>
                <a:effectLst/>
                <a:latin typeface="Consolas" panose="020B0609020204030204" pitchFamily="49" charset="0"/>
              </a:rPr>
              <a:t>Serial</a:t>
            </a:r>
            <a:r>
              <a:rPr lang="en-US" sz="1100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.</a:t>
            </a:r>
            <a:r>
              <a:rPr lang="en-US" sz="1100" b="0" dirty="0" err="1">
                <a:solidFill>
                  <a:srgbClr val="E97366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lang="en-US" sz="11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1100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now.hour</a:t>
            </a:r>
            <a:r>
              <a:rPr lang="en-US" sz="11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());</a:t>
            </a:r>
          </a:p>
          <a:p>
            <a:pPr>
              <a:lnSpc>
                <a:spcPts val="1425"/>
              </a:lnSpc>
              <a:buNone/>
            </a:pPr>
            <a:r>
              <a:rPr lang="en-US" sz="11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</a:t>
            </a:r>
            <a:r>
              <a:rPr lang="en-US" sz="1100" b="1" dirty="0" err="1">
                <a:solidFill>
                  <a:srgbClr val="E97366"/>
                </a:solidFill>
                <a:effectLst/>
                <a:latin typeface="Consolas" panose="020B0609020204030204" pitchFamily="49" charset="0"/>
              </a:rPr>
              <a:t>Serial</a:t>
            </a:r>
            <a:r>
              <a:rPr lang="en-US" sz="1100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.</a:t>
            </a:r>
            <a:r>
              <a:rPr lang="en-US" sz="1100" b="0" dirty="0" err="1">
                <a:solidFill>
                  <a:srgbClr val="E97366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lang="en-US" sz="11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1100" b="0" dirty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":"</a:t>
            </a:r>
            <a:r>
              <a:rPr lang="en-US" sz="11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);</a:t>
            </a:r>
          </a:p>
          <a:p>
            <a:pPr>
              <a:lnSpc>
                <a:spcPts val="1425"/>
              </a:lnSpc>
              <a:buNone/>
            </a:pPr>
            <a:r>
              <a:rPr lang="en-US" sz="11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</a:t>
            </a:r>
            <a:r>
              <a:rPr lang="en-US" sz="1100" b="1" dirty="0" err="1">
                <a:solidFill>
                  <a:srgbClr val="E97366"/>
                </a:solidFill>
                <a:effectLst/>
                <a:latin typeface="Consolas" panose="020B0609020204030204" pitchFamily="49" charset="0"/>
              </a:rPr>
              <a:t>Serial</a:t>
            </a:r>
            <a:r>
              <a:rPr lang="en-US" sz="1100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.</a:t>
            </a:r>
            <a:r>
              <a:rPr lang="en-US" sz="1100" b="0" dirty="0" err="1">
                <a:solidFill>
                  <a:srgbClr val="E97366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lang="en-US" sz="11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1100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now.minute</a:t>
            </a:r>
            <a:r>
              <a:rPr lang="en-US" sz="11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());</a:t>
            </a:r>
          </a:p>
          <a:p>
            <a:pPr>
              <a:lnSpc>
                <a:spcPts val="1425"/>
              </a:lnSpc>
              <a:buNone/>
            </a:pPr>
            <a:r>
              <a:rPr lang="en-US" sz="11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</a:t>
            </a:r>
            <a:r>
              <a:rPr lang="en-US" sz="1100" b="1" dirty="0" err="1">
                <a:solidFill>
                  <a:srgbClr val="E97366"/>
                </a:solidFill>
                <a:effectLst/>
                <a:latin typeface="Consolas" panose="020B0609020204030204" pitchFamily="49" charset="0"/>
              </a:rPr>
              <a:t>Serial</a:t>
            </a:r>
            <a:r>
              <a:rPr lang="en-US" sz="1100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.</a:t>
            </a:r>
            <a:r>
              <a:rPr lang="en-US" sz="1100" b="0" dirty="0" err="1">
                <a:solidFill>
                  <a:srgbClr val="E97366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lang="en-US" sz="11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1100" b="0" dirty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":"</a:t>
            </a:r>
            <a:r>
              <a:rPr lang="en-US" sz="11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);</a:t>
            </a:r>
          </a:p>
          <a:p>
            <a:pPr>
              <a:lnSpc>
                <a:spcPts val="1425"/>
              </a:lnSpc>
              <a:buNone/>
            </a:pPr>
            <a:r>
              <a:rPr lang="en-US" sz="11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</a:t>
            </a:r>
            <a:r>
              <a:rPr lang="en-US" sz="1100" b="1" dirty="0" err="1">
                <a:solidFill>
                  <a:srgbClr val="E97366"/>
                </a:solidFill>
                <a:effectLst/>
                <a:latin typeface="Consolas" panose="020B0609020204030204" pitchFamily="49" charset="0"/>
              </a:rPr>
              <a:t>Serial</a:t>
            </a:r>
            <a:r>
              <a:rPr lang="en-US" sz="1100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.</a:t>
            </a:r>
            <a:r>
              <a:rPr lang="en-US" sz="1100" b="0" dirty="0" err="1">
                <a:solidFill>
                  <a:srgbClr val="E97366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lang="en-US" sz="11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1100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now.second</a:t>
            </a:r>
            <a:r>
              <a:rPr lang="en-US" sz="11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());</a:t>
            </a:r>
          </a:p>
          <a:p>
            <a:pPr>
              <a:lnSpc>
                <a:spcPts val="1425"/>
              </a:lnSpc>
              <a:buNone/>
            </a:pPr>
            <a:r>
              <a:rPr lang="en-US" sz="11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</a:t>
            </a:r>
            <a:r>
              <a:rPr lang="en-US" sz="1100" b="1" dirty="0" err="1">
                <a:solidFill>
                  <a:srgbClr val="E97366"/>
                </a:solidFill>
                <a:effectLst/>
                <a:latin typeface="Consolas" panose="020B0609020204030204" pitchFamily="49" charset="0"/>
              </a:rPr>
              <a:t>Serial</a:t>
            </a:r>
            <a:r>
              <a:rPr lang="en-US" sz="1100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.</a:t>
            </a:r>
            <a:r>
              <a:rPr lang="en-US" sz="1100" b="0" dirty="0" err="1">
                <a:solidFill>
                  <a:srgbClr val="E97366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lang="en-US" sz="11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1100" b="0" dirty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", Next feed in: "</a:t>
            </a:r>
            <a:r>
              <a:rPr lang="en-US" sz="11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);</a:t>
            </a:r>
          </a:p>
          <a:p>
            <a:pPr>
              <a:lnSpc>
                <a:spcPts val="1425"/>
              </a:lnSpc>
              <a:buNone/>
            </a:pPr>
            <a:r>
              <a:rPr lang="en-US" sz="11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</a:t>
            </a:r>
            <a:r>
              <a:rPr lang="en-US" sz="1100" b="1" dirty="0" err="1">
                <a:solidFill>
                  <a:srgbClr val="E97366"/>
                </a:solidFill>
                <a:effectLst/>
                <a:latin typeface="Consolas" panose="020B0609020204030204" pitchFamily="49" charset="0"/>
              </a:rPr>
              <a:t>Serial</a:t>
            </a:r>
            <a:r>
              <a:rPr lang="en-US" sz="1100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.</a:t>
            </a:r>
            <a:r>
              <a:rPr lang="en-US" sz="1100" b="0" dirty="0" err="1">
                <a:solidFill>
                  <a:srgbClr val="E97366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lang="en-US" sz="11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1100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secondsUntilNextFeed</a:t>
            </a:r>
            <a:r>
              <a:rPr lang="en-US" sz="11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);</a:t>
            </a:r>
          </a:p>
          <a:p>
            <a:pPr>
              <a:lnSpc>
                <a:spcPts val="1425"/>
              </a:lnSpc>
              <a:buNone/>
            </a:pPr>
            <a:r>
              <a:rPr lang="en-US" sz="11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</a:t>
            </a:r>
            <a:r>
              <a:rPr lang="en-US" sz="1100" b="1" dirty="0" err="1">
                <a:solidFill>
                  <a:srgbClr val="E97366"/>
                </a:solidFill>
                <a:effectLst/>
                <a:latin typeface="Consolas" panose="020B0609020204030204" pitchFamily="49" charset="0"/>
              </a:rPr>
              <a:t>Serial</a:t>
            </a:r>
            <a:r>
              <a:rPr lang="en-US" sz="1100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.</a:t>
            </a:r>
            <a:r>
              <a:rPr lang="en-US" sz="1100" b="0" dirty="0" err="1">
                <a:solidFill>
                  <a:srgbClr val="E97366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lang="en-US" sz="11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1100" b="0" dirty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"s, Food dispensed: "</a:t>
            </a:r>
            <a:r>
              <a:rPr lang="en-US" sz="11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);</a:t>
            </a:r>
          </a:p>
          <a:p>
            <a:pPr>
              <a:lnSpc>
                <a:spcPts val="1425"/>
              </a:lnSpc>
              <a:buNone/>
            </a:pPr>
            <a:r>
              <a:rPr lang="en-US" sz="11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</a:t>
            </a:r>
            <a:r>
              <a:rPr lang="en-US" sz="1100" b="1" dirty="0" err="1">
                <a:solidFill>
                  <a:srgbClr val="E97366"/>
                </a:solidFill>
                <a:effectLst/>
                <a:latin typeface="Consolas" panose="020B0609020204030204" pitchFamily="49" charset="0"/>
              </a:rPr>
              <a:t>Serial</a:t>
            </a:r>
            <a:r>
              <a:rPr lang="en-US" sz="1100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.</a:t>
            </a:r>
            <a:r>
              <a:rPr lang="en-US" sz="1100" b="0" dirty="0" err="1">
                <a:solidFill>
                  <a:srgbClr val="E97366"/>
                </a:solidFill>
                <a:effectLst/>
                <a:latin typeface="Consolas" panose="020B0609020204030204" pitchFamily="49" charset="0"/>
              </a:rPr>
              <a:t>println</a:t>
            </a:r>
            <a:r>
              <a:rPr lang="en-US" sz="11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1100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foodDispensedThisMinute</a:t>
            </a:r>
            <a:r>
              <a:rPr lang="en-US" sz="11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);</a:t>
            </a:r>
          </a:p>
          <a:p>
            <a:pPr>
              <a:lnSpc>
                <a:spcPts val="1425"/>
              </a:lnSpc>
              <a:buNone/>
            </a:pPr>
            <a:r>
              <a:rPr lang="en-US" sz="11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}</a:t>
            </a:r>
          </a:p>
          <a:p>
            <a:pPr>
              <a:lnSpc>
                <a:spcPts val="1425"/>
              </a:lnSpc>
              <a:buNone/>
            </a:pPr>
            <a:br>
              <a:rPr lang="en-US" sz="11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br>
              <a:rPr lang="en-US" sz="11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lang="en-US" sz="1100" b="0" dirty="0">
                <a:solidFill>
                  <a:srgbClr val="727C81"/>
                </a:solidFill>
                <a:effectLst/>
                <a:latin typeface="Consolas" panose="020B0609020204030204" pitchFamily="49" charset="0"/>
              </a:rPr>
              <a:t>// </a:t>
            </a:r>
            <a:r>
              <a:rPr lang="ru-RU" sz="1100" b="0" dirty="0">
                <a:solidFill>
                  <a:srgbClr val="727C81"/>
                </a:solidFill>
                <a:effectLst/>
                <a:latin typeface="Consolas" panose="020B0609020204030204" pitchFamily="49" charset="0"/>
              </a:rPr>
              <a:t>Вспомогательная функция для вывода двузначных чисел на </a:t>
            </a:r>
            <a:r>
              <a:rPr lang="en-US" sz="1100" b="0" dirty="0">
                <a:solidFill>
                  <a:srgbClr val="727C81"/>
                </a:solidFill>
                <a:effectLst/>
                <a:latin typeface="Consolas" panose="020B0609020204030204" pitchFamily="49" charset="0"/>
              </a:rPr>
              <a:t>LCD</a:t>
            </a:r>
            <a:endParaRPr lang="en-US" sz="1100" b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pPr>
              <a:lnSpc>
                <a:spcPts val="1425"/>
              </a:lnSpc>
              <a:buNone/>
            </a:pPr>
            <a:r>
              <a:rPr lang="en-US" sz="1100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void</a:t>
            </a:r>
            <a:r>
              <a:rPr lang="en-US" sz="11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1100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printTwoDigits</a:t>
            </a:r>
            <a:r>
              <a:rPr lang="en-US" sz="11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1100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int</a:t>
            </a:r>
            <a:r>
              <a:rPr lang="en-US" sz="11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number) {</a:t>
            </a:r>
          </a:p>
          <a:p>
            <a:pPr>
              <a:lnSpc>
                <a:spcPts val="1425"/>
              </a:lnSpc>
              <a:buNone/>
            </a:pPr>
            <a:r>
              <a:rPr lang="en-US" sz="11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</a:t>
            </a:r>
            <a:r>
              <a:rPr lang="en-US" sz="1100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if</a:t>
            </a:r>
            <a:r>
              <a:rPr lang="en-US" sz="11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(number &lt; </a:t>
            </a:r>
            <a:r>
              <a:rPr lang="en-US" sz="1100" b="0" dirty="0">
                <a:solidFill>
                  <a:srgbClr val="098658"/>
                </a:solidFill>
                <a:effectLst/>
                <a:latin typeface="Consolas" panose="020B0609020204030204" pitchFamily="49" charset="0"/>
              </a:rPr>
              <a:t>10</a:t>
            </a:r>
            <a:r>
              <a:rPr lang="en-US" sz="11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 {</a:t>
            </a:r>
          </a:p>
          <a:p>
            <a:pPr>
              <a:lnSpc>
                <a:spcPts val="1425"/>
              </a:lnSpc>
              <a:buNone/>
            </a:pPr>
            <a:r>
              <a:rPr lang="en-US" sz="11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</a:t>
            </a:r>
            <a:r>
              <a:rPr lang="en-US" sz="1100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lcd.</a:t>
            </a:r>
            <a:r>
              <a:rPr lang="en-US" sz="1100" b="0" dirty="0" err="1">
                <a:solidFill>
                  <a:srgbClr val="E97366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lang="en-US" sz="11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1100" b="0" dirty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"0"</a:t>
            </a:r>
            <a:r>
              <a:rPr lang="en-US" sz="11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);</a:t>
            </a:r>
          </a:p>
          <a:p>
            <a:pPr>
              <a:lnSpc>
                <a:spcPts val="1425"/>
              </a:lnSpc>
              <a:buNone/>
            </a:pPr>
            <a:r>
              <a:rPr lang="en-US" sz="11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}</a:t>
            </a:r>
          </a:p>
          <a:p>
            <a:pPr>
              <a:lnSpc>
                <a:spcPts val="1425"/>
              </a:lnSpc>
              <a:buNone/>
            </a:pPr>
            <a:r>
              <a:rPr lang="en-US" sz="11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</a:t>
            </a:r>
            <a:r>
              <a:rPr lang="en-US" sz="1100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lcd.</a:t>
            </a:r>
            <a:r>
              <a:rPr lang="en-US" sz="1100" b="0" dirty="0" err="1">
                <a:solidFill>
                  <a:srgbClr val="E97366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lang="en-US" sz="11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(number);</a:t>
            </a:r>
          </a:p>
          <a:p>
            <a:pPr>
              <a:lnSpc>
                <a:spcPts val="1425"/>
              </a:lnSpc>
              <a:buNone/>
            </a:pPr>
            <a:r>
              <a:rPr lang="en-US" sz="11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}</a:t>
            </a:r>
          </a:p>
          <a:p>
            <a:pPr>
              <a:lnSpc>
                <a:spcPts val="1425"/>
              </a:lnSpc>
              <a:buNone/>
            </a:pPr>
            <a:br>
              <a:rPr lang="en-US" sz="11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br>
              <a:rPr lang="en-US" sz="11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lang="en-US" sz="1100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void</a:t>
            </a:r>
            <a:r>
              <a:rPr lang="en-US" sz="11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1100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dispenseFood</a:t>
            </a:r>
            <a:r>
              <a:rPr lang="en-US" sz="11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() {</a:t>
            </a:r>
          </a:p>
          <a:p>
            <a:pPr>
              <a:lnSpc>
                <a:spcPts val="1425"/>
              </a:lnSpc>
              <a:buNone/>
            </a:pPr>
            <a:r>
              <a:rPr lang="en-US" sz="11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</a:t>
            </a:r>
            <a:r>
              <a:rPr lang="en-US" sz="1100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lcd.clear</a:t>
            </a:r>
            <a:r>
              <a:rPr lang="en-US" sz="11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();</a:t>
            </a:r>
          </a:p>
          <a:p>
            <a:pPr>
              <a:lnSpc>
                <a:spcPts val="1425"/>
              </a:lnSpc>
              <a:buNone/>
            </a:pPr>
            <a:r>
              <a:rPr lang="en-US" sz="11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endParaRPr lang="ru-RU" sz="1100" dirty="0"/>
          </a:p>
        </p:txBody>
      </p:sp>
    </p:spTree>
    <p:extLst>
      <p:ext uri="{BB962C8B-B14F-4D97-AF65-F5344CB8AC3E}">
        <p14:creationId xmlns:p14="http://schemas.microsoft.com/office/powerpoint/2010/main" val="19367539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7D30A4A-91BC-DF57-E85A-02308CDE28B9}"/>
              </a:ext>
            </a:extLst>
          </p:cNvPr>
          <p:cNvSpPr txBox="1"/>
          <p:nvPr/>
        </p:nvSpPr>
        <p:spPr>
          <a:xfrm>
            <a:off x="276606" y="311841"/>
            <a:ext cx="6094476" cy="18876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1425"/>
              </a:lnSpc>
              <a:buNone/>
            </a:pPr>
            <a:r>
              <a:rPr lang="en-US" sz="1050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lcd.setCursor</a:t>
            </a:r>
            <a:r>
              <a:rPr lang="en-US" sz="105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1050" b="0" dirty="0">
                <a:solidFill>
                  <a:srgbClr val="098658"/>
                </a:solidFill>
                <a:effectLst/>
                <a:latin typeface="Consolas" panose="020B0609020204030204" pitchFamily="49" charset="0"/>
              </a:rPr>
              <a:t>0</a:t>
            </a:r>
            <a:r>
              <a:rPr lang="en-US" sz="105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 </a:t>
            </a:r>
            <a:r>
              <a:rPr lang="en-US" sz="1050" b="0" dirty="0">
                <a:solidFill>
                  <a:srgbClr val="098658"/>
                </a:solidFill>
                <a:effectLst/>
                <a:latin typeface="Consolas" panose="020B0609020204030204" pitchFamily="49" charset="0"/>
              </a:rPr>
              <a:t>0</a:t>
            </a:r>
            <a:r>
              <a:rPr lang="en-US" sz="105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);</a:t>
            </a:r>
          </a:p>
          <a:p>
            <a:pPr>
              <a:lnSpc>
                <a:spcPts val="1425"/>
              </a:lnSpc>
              <a:buNone/>
            </a:pPr>
            <a:r>
              <a:rPr lang="en-US" sz="105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</a:t>
            </a:r>
            <a:r>
              <a:rPr lang="en-US" sz="1050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lcd.</a:t>
            </a:r>
            <a:r>
              <a:rPr lang="en-US" sz="1050" b="0" dirty="0" err="1">
                <a:solidFill>
                  <a:srgbClr val="E97366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lang="en-US" sz="105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1050" b="0" dirty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"Feeding now..."</a:t>
            </a:r>
            <a:r>
              <a:rPr lang="en-US" sz="105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);</a:t>
            </a:r>
          </a:p>
          <a:p>
            <a:pPr>
              <a:lnSpc>
                <a:spcPts val="1425"/>
              </a:lnSpc>
              <a:buNone/>
            </a:pPr>
            <a:r>
              <a:rPr lang="en-US" sz="105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</a:t>
            </a:r>
            <a:r>
              <a:rPr lang="en-US" sz="1050" b="1" dirty="0" err="1">
                <a:solidFill>
                  <a:srgbClr val="E97366"/>
                </a:solidFill>
                <a:effectLst/>
                <a:latin typeface="Consolas" panose="020B0609020204030204" pitchFamily="49" charset="0"/>
              </a:rPr>
              <a:t>Serial</a:t>
            </a:r>
            <a:r>
              <a:rPr lang="en-US" sz="1050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.</a:t>
            </a:r>
            <a:r>
              <a:rPr lang="en-US" sz="1050" b="0" dirty="0" err="1">
                <a:solidFill>
                  <a:srgbClr val="E97366"/>
                </a:solidFill>
                <a:effectLst/>
                <a:latin typeface="Consolas" panose="020B0609020204030204" pitchFamily="49" charset="0"/>
              </a:rPr>
              <a:t>println</a:t>
            </a:r>
            <a:r>
              <a:rPr lang="en-US" sz="105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1050" b="0" dirty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"Feeding now..."</a:t>
            </a:r>
            <a:r>
              <a:rPr lang="en-US" sz="105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); </a:t>
            </a:r>
            <a:r>
              <a:rPr lang="en-US" sz="1050" b="0" dirty="0">
                <a:solidFill>
                  <a:srgbClr val="727C81"/>
                </a:solidFill>
                <a:effectLst/>
                <a:latin typeface="Consolas" panose="020B0609020204030204" pitchFamily="49" charset="0"/>
              </a:rPr>
              <a:t>// </a:t>
            </a:r>
            <a:r>
              <a:rPr lang="ru-RU" sz="1050" b="0" dirty="0">
                <a:solidFill>
                  <a:srgbClr val="727C81"/>
                </a:solidFill>
                <a:effectLst/>
                <a:latin typeface="Consolas" panose="020B0609020204030204" pitchFamily="49" charset="0"/>
              </a:rPr>
              <a:t>Вывод в </a:t>
            </a:r>
            <a:r>
              <a:rPr lang="en-US" sz="1050" b="0" dirty="0">
                <a:solidFill>
                  <a:srgbClr val="727C81"/>
                </a:solidFill>
                <a:effectLst/>
                <a:latin typeface="Consolas" panose="020B0609020204030204" pitchFamily="49" charset="0"/>
              </a:rPr>
              <a:t>Serial Monitor</a:t>
            </a:r>
            <a:endParaRPr lang="en-US" sz="1050" b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pPr>
              <a:lnSpc>
                <a:spcPts val="1425"/>
              </a:lnSpc>
              <a:buNone/>
            </a:pPr>
            <a:br>
              <a:rPr lang="en-US" sz="105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lang="en-US" sz="105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</a:t>
            </a:r>
            <a:r>
              <a:rPr lang="en-US" sz="1050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feederServo.</a:t>
            </a:r>
            <a:r>
              <a:rPr lang="en-US" sz="1050" b="0" dirty="0" err="1">
                <a:solidFill>
                  <a:srgbClr val="E97366"/>
                </a:solidFill>
                <a:effectLst/>
                <a:latin typeface="Consolas" panose="020B0609020204030204" pitchFamily="49" charset="0"/>
              </a:rPr>
              <a:t>write</a:t>
            </a:r>
            <a:r>
              <a:rPr lang="en-US" sz="105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1050" b="0" dirty="0">
                <a:solidFill>
                  <a:srgbClr val="098658"/>
                </a:solidFill>
                <a:effectLst/>
                <a:latin typeface="Consolas" panose="020B0609020204030204" pitchFamily="49" charset="0"/>
              </a:rPr>
              <a:t>90</a:t>
            </a:r>
            <a:r>
              <a:rPr lang="en-US" sz="105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); </a:t>
            </a:r>
            <a:r>
              <a:rPr lang="en-US" sz="1050" b="0" dirty="0">
                <a:solidFill>
                  <a:srgbClr val="727C81"/>
                </a:solidFill>
                <a:effectLst/>
                <a:latin typeface="Consolas" panose="020B0609020204030204" pitchFamily="49" charset="0"/>
              </a:rPr>
              <a:t>// </a:t>
            </a:r>
            <a:r>
              <a:rPr lang="ru-RU" sz="1050" b="0" dirty="0">
                <a:solidFill>
                  <a:srgbClr val="727C81"/>
                </a:solidFill>
                <a:effectLst/>
                <a:latin typeface="Consolas" panose="020B0609020204030204" pitchFamily="49" charset="0"/>
              </a:rPr>
              <a:t>Открытие кормушки</a:t>
            </a:r>
            <a:endParaRPr lang="ru-RU" sz="1050" b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pPr>
              <a:lnSpc>
                <a:spcPts val="1425"/>
              </a:lnSpc>
              <a:buNone/>
            </a:pPr>
            <a:r>
              <a:rPr lang="ru-RU" sz="105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</a:t>
            </a:r>
            <a:r>
              <a:rPr lang="en-US" sz="1050" b="0" dirty="0">
                <a:solidFill>
                  <a:srgbClr val="E97366"/>
                </a:solidFill>
                <a:effectLst/>
                <a:latin typeface="Consolas" panose="020B0609020204030204" pitchFamily="49" charset="0"/>
              </a:rPr>
              <a:t>delay</a:t>
            </a:r>
            <a:r>
              <a:rPr lang="en-US" sz="105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1050" b="0" dirty="0">
                <a:solidFill>
                  <a:srgbClr val="098658"/>
                </a:solidFill>
                <a:effectLst/>
                <a:latin typeface="Consolas" panose="020B0609020204030204" pitchFamily="49" charset="0"/>
              </a:rPr>
              <a:t>3000</a:t>
            </a:r>
            <a:r>
              <a:rPr lang="en-US" sz="105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);</a:t>
            </a:r>
          </a:p>
          <a:p>
            <a:pPr>
              <a:lnSpc>
                <a:spcPts val="1425"/>
              </a:lnSpc>
              <a:buNone/>
            </a:pPr>
            <a:r>
              <a:rPr lang="en-US" sz="105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</a:t>
            </a:r>
            <a:r>
              <a:rPr lang="en-US" sz="1050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feederServo.</a:t>
            </a:r>
            <a:r>
              <a:rPr lang="en-US" sz="1050" b="0" dirty="0" err="1">
                <a:solidFill>
                  <a:srgbClr val="E97366"/>
                </a:solidFill>
                <a:effectLst/>
                <a:latin typeface="Consolas" panose="020B0609020204030204" pitchFamily="49" charset="0"/>
              </a:rPr>
              <a:t>write</a:t>
            </a:r>
            <a:r>
              <a:rPr lang="en-US" sz="105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1050" b="0" dirty="0">
                <a:solidFill>
                  <a:srgbClr val="098658"/>
                </a:solidFill>
                <a:effectLst/>
                <a:latin typeface="Consolas" panose="020B0609020204030204" pitchFamily="49" charset="0"/>
              </a:rPr>
              <a:t>0</a:t>
            </a:r>
            <a:r>
              <a:rPr lang="en-US" sz="105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);  </a:t>
            </a:r>
            <a:r>
              <a:rPr lang="en-US" sz="1050" b="0" dirty="0">
                <a:solidFill>
                  <a:srgbClr val="727C81"/>
                </a:solidFill>
                <a:effectLst/>
                <a:latin typeface="Consolas" panose="020B0609020204030204" pitchFamily="49" charset="0"/>
              </a:rPr>
              <a:t>// </a:t>
            </a:r>
            <a:r>
              <a:rPr lang="ru-RU" sz="1050" b="0" dirty="0">
                <a:solidFill>
                  <a:srgbClr val="727C81"/>
                </a:solidFill>
                <a:effectLst/>
                <a:latin typeface="Consolas" panose="020B0609020204030204" pitchFamily="49" charset="0"/>
              </a:rPr>
              <a:t>Закрытие кормушки</a:t>
            </a:r>
            <a:endParaRPr lang="ru-RU" sz="1050" b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pPr>
              <a:lnSpc>
                <a:spcPts val="1425"/>
              </a:lnSpc>
              <a:buNone/>
            </a:pPr>
            <a:br>
              <a:rPr lang="ru-RU" sz="105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lang="ru-RU" sz="105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</a:t>
            </a:r>
            <a:r>
              <a:rPr lang="en-US" sz="1050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lcd.clear</a:t>
            </a:r>
            <a:r>
              <a:rPr lang="en-US" sz="105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();</a:t>
            </a:r>
          </a:p>
          <a:p>
            <a:pPr>
              <a:lnSpc>
                <a:spcPts val="1425"/>
              </a:lnSpc>
            </a:pPr>
            <a:r>
              <a:rPr lang="en-US" sz="105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}</a:t>
            </a:r>
            <a:endParaRPr lang="ru-RU" sz="1050" dirty="0"/>
          </a:p>
        </p:txBody>
      </p:sp>
    </p:spTree>
    <p:extLst>
      <p:ext uri="{BB962C8B-B14F-4D97-AF65-F5344CB8AC3E}">
        <p14:creationId xmlns:p14="http://schemas.microsoft.com/office/powerpoint/2010/main" val="122392839"/>
      </p:ext>
    </p:extLst>
  </p:cSld>
  <p:clrMapOvr>
    <a:masterClrMapping/>
  </p:clrMapOvr>
</p:sld>
</file>

<file path=ppt/theme/theme1.xml><?xml version="1.0" encoding="utf-8"?>
<a:theme xmlns:a="http://schemas.openxmlformats.org/drawingml/2006/main" name="Базис">
  <a:themeElements>
    <a:clrScheme name="Базис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Базис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Базис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Базис</Template>
  <TotalTime>28</TotalTime>
  <Words>1586</Words>
  <Application>Microsoft Office PowerPoint</Application>
  <PresentationFormat>Широкоэкранный</PresentationFormat>
  <Paragraphs>155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20" baseType="lpstr">
      <vt:lpstr>-apple-system</vt:lpstr>
      <vt:lpstr>Arial</vt:lpstr>
      <vt:lpstr>Consolas</vt:lpstr>
      <vt:lpstr>Corbel</vt:lpstr>
      <vt:lpstr>Noto Sans</vt:lpstr>
      <vt:lpstr>Times New Roman</vt:lpstr>
      <vt:lpstr>Базис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Учебный ПК 35</dc:creator>
  <cp:lastModifiedBy>Учебный ПК 35</cp:lastModifiedBy>
  <cp:revision>1</cp:revision>
  <dcterms:created xsi:type="dcterms:W3CDTF">2025-03-21T07:53:58Z</dcterms:created>
  <dcterms:modified xsi:type="dcterms:W3CDTF">2025-03-21T08:22:16Z</dcterms:modified>
</cp:coreProperties>
</file>